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336" r:id="rId2"/>
    <p:sldId id="474" r:id="rId3"/>
    <p:sldId id="475" r:id="rId4"/>
    <p:sldId id="476" r:id="rId5"/>
    <p:sldId id="479" r:id="rId6"/>
    <p:sldId id="496" r:id="rId7"/>
    <p:sldId id="497" r:id="rId8"/>
    <p:sldId id="480" r:id="rId9"/>
    <p:sldId id="498" r:id="rId10"/>
    <p:sldId id="481" r:id="rId11"/>
    <p:sldId id="500" r:id="rId12"/>
    <p:sldId id="504" r:id="rId13"/>
    <p:sldId id="482" r:id="rId14"/>
    <p:sldId id="501" r:id="rId15"/>
    <p:sldId id="483" r:id="rId16"/>
    <p:sldId id="484" r:id="rId17"/>
    <p:sldId id="485" r:id="rId18"/>
    <p:sldId id="486" r:id="rId19"/>
    <p:sldId id="487" r:id="rId20"/>
    <p:sldId id="488" r:id="rId21"/>
    <p:sldId id="502" r:id="rId22"/>
    <p:sldId id="489" r:id="rId23"/>
    <p:sldId id="503" r:id="rId24"/>
    <p:sldId id="490" r:id="rId25"/>
    <p:sldId id="377" r:id="rId26"/>
  </p:sldIdLst>
  <p:sldSz cx="12192000" cy="6858000"/>
  <p:notesSz cx="6858000" cy="9144000"/>
  <p:embeddedFontLst>
    <p:embeddedFont>
      <p:font typeface="Cambria Math" panose="02040503050406030204" pitchFamily="18" charset="0"/>
      <p:regular r:id="rId29"/>
    </p:embeddedFont>
    <p:embeddedFont>
      <p:font typeface="等线" panose="02010600030101010101" pitchFamily="2" charset="-122"/>
      <p:regular r:id="rId30"/>
      <p:bold r:id="rId31"/>
    </p:embeddedFont>
    <p:embeddedFont>
      <p:font typeface="微软雅黑 Light" panose="020B0502040204020203" pitchFamily="34"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611">
          <p15:clr>
            <a:srgbClr val="A4A3A4"/>
          </p15:clr>
        </p15:guide>
        <p15:guide id="2" pos="6788">
          <p15:clr>
            <a:srgbClr val="A4A3A4"/>
          </p15:clr>
        </p15:guide>
        <p15:guide id="3" orient="horz" pos="572">
          <p15:clr>
            <a:srgbClr val="A4A3A4"/>
          </p15:clr>
        </p15:guide>
        <p15:guide id="4" orient="horz" pos="2772">
          <p15:clr>
            <a:srgbClr val="A4A3A4"/>
          </p15:clr>
        </p15:guide>
        <p15:guide id="5" orient="horz" pos="21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93C"/>
    <a:srgbClr val="000000"/>
    <a:srgbClr val="A0DFD5"/>
    <a:srgbClr val="5E4200"/>
    <a:srgbClr val="FA5868"/>
    <a:srgbClr val="5FA4A3"/>
    <a:srgbClr val="4BAFDD"/>
    <a:srgbClr val="2190FD"/>
    <a:srgbClr val="3D7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555" autoAdjust="0"/>
  </p:normalViewPr>
  <p:slideViewPr>
    <p:cSldViewPr snapToGrid="0" showGuides="1">
      <p:cViewPr>
        <p:scale>
          <a:sx n="75" d="100"/>
          <a:sy n="75" d="100"/>
        </p:scale>
        <p:origin x="1308" y="396"/>
      </p:cViewPr>
      <p:guideLst>
        <p:guide pos="4611"/>
        <p:guide pos="6788"/>
        <p:guide orient="horz" pos="572"/>
        <p:guide orient="horz" pos="2772"/>
        <p:guide orient="horz" pos="2143"/>
      </p:guideLst>
    </p:cSldViewPr>
  </p:slideViewPr>
  <p:notesTextViewPr>
    <p:cViewPr>
      <p:scale>
        <a:sx n="1" d="1"/>
        <a:sy n="1" d="1"/>
      </p:scale>
      <p:origin x="0" y="0"/>
    </p:cViewPr>
  </p:notesTextViewPr>
  <p:sorterViewPr>
    <p:cViewPr>
      <p:scale>
        <a:sx n="111" d="100"/>
        <a:sy n="111" d="100"/>
      </p:scale>
      <p:origin x="0" y="0"/>
    </p:cViewPr>
  </p:sorterViewPr>
  <p:notesViewPr>
    <p:cSldViewPr snapToGrid="0">
      <p:cViewPr varScale="1">
        <p:scale>
          <a:sx n="70" d="100"/>
          <a:sy n="70" d="100"/>
        </p:scale>
        <p:origin x="1844"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D4BB7-ADC9-E64E-AAAA-DB1E10F7C241}" type="datetimeFigureOut">
              <a:rPr kumimoji="1" lang="zh-CN" altLang="en-US" smtClean="0"/>
              <a:t>2024/4/17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BD9CB6-B921-3743-B681-02986F8A822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30C6B-F34A-4F02-BACE-D18C28E3B70A}" type="datetimeFigureOut">
              <a:rPr lang="zh-CN" altLang="en-US" smtClean="0"/>
              <a:t>2024/4/17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DD2B1-1A58-4FDB-AD54-64407EF7A1E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a:t>
            </a:fld>
            <a:endParaRPr lang="zh-CN" altLang="en-US"/>
          </a:p>
        </p:txBody>
      </p:sp>
    </p:spTree>
    <p:extLst>
      <p:ext uri="{BB962C8B-B14F-4D97-AF65-F5344CB8AC3E}">
        <p14:creationId xmlns:p14="http://schemas.microsoft.com/office/powerpoint/2010/main" val="269852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12</a:t>
            </a:fld>
            <a:endParaRPr lang="zh-CN" altLang="en-US"/>
          </a:p>
        </p:txBody>
      </p:sp>
    </p:spTree>
    <p:extLst>
      <p:ext uri="{BB962C8B-B14F-4D97-AF65-F5344CB8AC3E}">
        <p14:creationId xmlns:p14="http://schemas.microsoft.com/office/powerpoint/2010/main" val="46240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13</a:t>
            </a:fld>
            <a:endParaRPr lang="zh-CN" altLang="en-US"/>
          </a:p>
        </p:txBody>
      </p:sp>
    </p:spTree>
    <p:extLst>
      <p:ext uri="{BB962C8B-B14F-4D97-AF65-F5344CB8AC3E}">
        <p14:creationId xmlns:p14="http://schemas.microsoft.com/office/powerpoint/2010/main" val="2361191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15</a:t>
            </a:fld>
            <a:endParaRPr lang="zh-CN" altLang="en-US"/>
          </a:p>
        </p:txBody>
      </p:sp>
    </p:spTree>
    <p:extLst>
      <p:ext uri="{BB962C8B-B14F-4D97-AF65-F5344CB8AC3E}">
        <p14:creationId xmlns:p14="http://schemas.microsoft.com/office/powerpoint/2010/main" val="362586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16</a:t>
            </a:fld>
            <a:endParaRPr lang="zh-CN" altLang="en-US"/>
          </a:p>
        </p:txBody>
      </p:sp>
    </p:spTree>
    <p:extLst>
      <p:ext uri="{BB962C8B-B14F-4D97-AF65-F5344CB8AC3E}">
        <p14:creationId xmlns:p14="http://schemas.microsoft.com/office/powerpoint/2010/main" val="235529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长期预测</a:t>
            </a:r>
            <a:endParaRPr lang="en-US" altLang="zh-CN" dirty="0"/>
          </a:p>
          <a:p>
            <a:r>
              <a:rPr lang="zh-CN" altLang="en-US" dirty="0"/>
              <a:t>归因于我们的方法在执行时间序列任务时更擅长以资源高效的方式激活</a:t>
            </a:r>
            <a:r>
              <a:rPr lang="en-US" altLang="zh-CN" dirty="0"/>
              <a:t>LLM</a:t>
            </a:r>
            <a:r>
              <a:rPr lang="zh-CN" altLang="en-US" dirty="0"/>
              <a:t>的知识转移和推理能力。</a:t>
            </a:r>
          </a:p>
        </p:txBody>
      </p:sp>
      <p:sp>
        <p:nvSpPr>
          <p:cNvPr id="4" name="灯片编号占位符 3"/>
          <p:cNvSpPr>
            <a:spLocks noGrp="1"/>
          </p:cNvSpPr>
          <p:nvPr>
            <p:ph type="sldNum" sz="quarter" idx="5"/>
          </p:nvPr>
        </p:nvSpPr>
        <p:spPr/>
        <p:txBody>
          <a:bodyPr/>
          <a:lstStyle/>
          <a:p>
            <a:fld id="{175DD2B1-1A58-4FDB-AD54-64407EF7A1E7}" type="slidenum">
              <a:rPr lang="zh-CN" altLang="en-US" smtClean="0"/>
              <a:t>19</a:t>
            </a:fld>
            <a:endParaRPr lang="zh-CN" altLang="en-US"/>
          </a:p>
        </p:txBody>
      </p:sp>
    </p:spTree>
    <p:extLst>
      <p:ext uri="{BB962C8B-B14F-4D97-AF65-F5344CB8AC3E}">
        <p14:creationId xmlns:p14="http://schemas.microsoft.com/office/powerpoint/2010/main" val="19811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20</a:t>
            </a:fld>
            <a:endParaRPr lang="zh-CN" altLang="en-US"/>
          </a:p>
        </p:txBody>
      </p:sp>
    </p:spTree>
    <p:extLst>
      <p:ext uri="{BB962C8B-B14F-4D97-AF65-F5344CB8AC3E}">
        <p14:creationId xmlns:p14="http://schemas.microsoft.com/office/powerpoint/2010/main" val="421615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数据效率（</a:t>
            </a:r>
            <a:r>
              <a:rPr lang="zh-CN" altLang="en-US" b="0" dirty="0"/>
              <a:t>少量数据就可以执行新任务</a:t>
            </a:r>
            <a:r>
              <a:rPr lang="zh-CN" altLang="en-US" b="1" dirty="0"/>
              <a:t>）、推理（</a:t>
            </a:r>
            <a:r>
              <a:rPr lang="zh-CN" altLang="en-US" dirty="0"/>
              <a:t>复杂的推理和模式识别能力</a:t>
            </a:r>
            <a:r>
              <a:rPr lang="zh-CN" altLang="en-US" b="1" dirty="0"/>
              <a:t>）、多模态知识（</a:t>
            </a:r>
            <a:r>
              <a:rPr lang="zh-CN" altLang="en-US" dirty="0"/>
              <a:t>在视觉、语音和文本等模态上获得了更多多样化的知识）</a:t>
            </a:r>
            <a:r>
              <a:rPr lang="zh-CN" altLang="en-US" b="1" dirty="0"/>
              <a:t>、简便优化（</a:t>
            </a:r>
            <a:r>
              <a:rPr lang="zh-CN" altLang="en-US" dirty="0"/>
              <a:t>只需在大规模计算中进行一次训练，然后可以应用于预测任务，无需从头学习</a:t>
            </a:r>
            <a:r>
              <a:rPr lang="zh-CN" altLang="en-US" b="1" dirty="0"/>
              <a:t>）</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4</a:t>
            </a:fld>
            <a:endParaRPr lang="zh-CN" altLang="en-US"/>
          </a:p>
        </p:txBody>
      </p:sp>
    </p:spTree>
    <p:extLst>
      <p:ext uri="{BB962C8B-B14F-4D97-AF65-F5344CB8AC3E}">
        <p14:creationId xmlns:p14="http://schemas.microsoft.com/office/powerpoint/2010/main" val="24453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重编程大型语言模型（</a:t>
            </a:r>
            <a:r>
              <a:rPr lang="en-US" altLang="zh-CN" dirty="0"/>
              <a:t>LLM</a:t>
            </a:r>
            <a:r>
              <a:rPr lang="zh-CN" altLang="en-US" dirty="0"/>
              <a:t>）的示意图，比较 </a:t>
            </a:r>
            <a:r>
              <a:rPr lang="en-US" altLang="zh-CN" dirty="0"/>
              <a:t>(a) </a:t>
            </a:r>
            <a:r>
              <a:rPr lang="zh-CN" altLang="en-US" dirty="0"/>
              <a:t>特定任务学习和 </a:t>
            </a:r>
            <a:r>
              <a:rPr lang="en-US" altLang="zh-CN" dirty="0"/>
              <a:t>(b) </a:t>
            </a:r>
            <a:r>
              <a:rPr lang="zh-CN" altLang="en-US" dirty="0"/>
              <a:t>模型微调。我们的建议研究并演示了</a:t>
            </a:r>
            <a:r>
              <a:rPr lang="en-US" altLang="zh-CN" dirty="0"/>
              <a:t>(c)</a:t>
            </a:r>
            <a:r>
              <a:rPr lang="zh-CN" altLang="en-US" dirty="0"/>
              <a:t>如何有效地重新编程开源 </a:t>
            </a:r>
            <a:r>
              <a:rPr lang="en-US" altLang="zh-CN" dirty="0"/>
              <a:t>LLM</a:t>
            </a:r>
            <a:r>
              <a:rPr lang="zh-CN" altLang="en-US" dirty="0"/>
              <a:t>，使其成为功能强大的时间序列学习器，而不需要随时可用的成熟时间序列预训练模型。</a:t>
            </a:r>
          </a:p>
        </p:txBody>
      </p:sp>
      <p:sp>
        <p:nvSpPr>
          <p:cNvPr id="4" name="灯片编号占位符 3"/>
          <p:cNvSpPr>
            <a:spLocks noGrp="1"/>
          </p:cNvSpPr>
          <p:nvPr>
            <p:ph type="sldNum" sz="quarter" idx="5"/>
          </p:nvPr>
        </p:nvSpPr>
        <p:spPr/>
        <p:txBody>
          <a:bodyPr/>
          <a:lstStyle/>
          <a:p>
            <a:fld id="{175DD2B1-1A58-4FDB-AD54-64407EF7A1E7}" type="slidenum">
              <a:rPr lang="zh-CN" altLang="en-US" smtClean="0"/>
              <a:t>5</a:t>
            </a:fld>
            <a:endParaRPr lang="zh-CN" altLang="en-US"/>
          </a:p>
        </p:txBody>
      </p:sp>
    </p:spTree>
    <p:extLst>
      <p:ext uri="{BB962C8B-B14F-4D97-AF65-F5344CB8AC3E}">
        <p14:creationId xmlns:p14="http://schemas.microsoft.com/office/powerpoint/2010/main" val="218118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模内适应</a:t>
            </a:r>
          </a:p>
        </p:txBody>
      </p:sp>
      <p:sp>
        <p:nvSpPr>
          <p:cNvPr id="4" name="灯片编号占位符 3"/>
          <p:cNvSpPr>
            <a:spLocks noGrp="1"/>
          </p:cNvSpPr>
          <p:nvPr>
            <p:ph type="sldNum" sz="quarter" idx="5"/>
          </p:nvPr>
        </p:nvSpPr>
        <p:spPr/>
        <p:txBody>
          <a:bodyPr/>
          <a:lstStyle/>
          <a:p>
            <a:fld id="{175DD2B1-1A58-4FDB-AD54-64407EF7A1E7}" type="slidenum">
              <a:rPr lang="zh-CN" altLang="en-US" smtClean="0"/>
              <a:t>6</a:t>
            </a:fld>
            <a:endParaRPr lang="zh-CN" altLang="en-US"/>
          </a:p>
        </p:txBody>
      </p:sp>
    </p:spTree>
    <p:extLst>
      <p:ext uri="{BB962C8B-B14F-4D97-AF65-F5344CB8AC3E}">
        <p14:creationId xmlns:p14="http://schemas.microsoft.com/office/powerpoint/2010/main" val="183415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Contextual Bootstrapping----</a:t>
            </a:r>
            <a:r>
              <a:rPr lang="zh-CN" altLang="en-US" dirty="0"/>
              <a:t>上下文引导</a:t>
            </a:r>
          </a:p>
        </p:txBody>
      </p:sp>
      <p:sp>
        <p:nvSpPr>
          <p:cNvPr id="4" name="灯片编号占位符 3"/>
          <p:cNvSpPr>
            <a:spLocks noGrp="1"/>
          </p:cNvSpPr>
          <p:nvPr>
            <p:ph type="sldNum" sz="quarter" idx="5"/>
          </p:nvPr>
        </p:nvSpPr>
        <p:spPr/>
        <p:txBody>
          <a:bodyPr/>
          <a:lstStyle/>
          <a:p>
            <a:fld id="{175DD2B1-1A58-4FDB-AD54-64407EF7A1E7}" type="slidenum">
              <a:rPr lang="zh-CN" altLang="en-US" smtClean="0"/>
              <a:t>7</a:t>
            </a:fld>
            <a:endParaRPr lang="zh-CN" altLang="en-US"/>
          </a:p>
        </p:txBody>
      </p:sp>
    </p:spTree>
    <p:extLst>
      <p:ext uri="{BB962C8B-B14F-4D97-AF65-F5344CB8AC3E}">
        <p14:creationId xmlns:p14="http://schemas.microsoft.com/office/powerpoint/2010/main" val="340464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8</a:t>
            </a:fld>
            <a:endParaRPr lang="zh-CN" altLang="en-US"/>
          </a:p>
        </p:txBody>
      </p:sp>
    </p:spTree>
    <p:extLst>
      <p:ext uri="{BB962C8B-B14F-4D97-AF65-F5344CB8AC3E}">
        <p14:creationId xmlns:p14="http://schemas.microsoft.com/office/powerpoint/2010/main" val="404418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9</a:t>
            </a:fld>
            <a:endParaRPr lang="zh-CN" altLang="en-US"/>
          </a:p>
        </p:txBody>
      </p:sp>
    </p:spTree>
    <p:extLst>
      <p:ext uri="{BB962C8B-B14F-4D97-AF65-F5344CB8AC3E}">
        <p14:creationId xmlns:p14="http://schemas.microsoft.com/office/powerpoint/2010/main" val="78065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给定由</a:t>
                </a:r>
                <a:r>
                  <a:rPr lang="en-US" altLang="zh-CN" dirty="0"/>
                  <a:t>N</a:t>
                </a:r>
                <a:r>
                  <a:rPr lang="zh-CN" altLang="en-US" dirty="0"/>
                  <a:t>个不同的一维变量组成的历史观测序列</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X</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p>
                    </m:sSup>
                  </m:oMath>
                </a14:m>
                <a:r>
                  <a:rPr lang="zh-CN" altLang="en-US" dirty="0"/>
                  <a:t>，跨</a:t>
                </a:r>
                <a:r>
                  <a:rPr lang="en-US" altLang="zh-CN" dirty="0"/>
                  <a:t>T</a:t>
                </a:r>
                <a:r>
                  <a:rPr lang="zh-CN" altLang="en-US" dirty="0"/>
                  <a:t>个时间步长，我们的目标是重新编程一个大型语言模型</a:t>
                </a:r>
                <a:r>
                  <a:rPr lang="en-US" altLang="zh-CN" dirty="0"/>
                  <a:t>f(·)</a:t>
                </a:r>
                <a:r>
                  <a:rPr lang="zh-CN" altLang="en-US" dirty="0"/>
                  <a:t>来理解输入时间序列，并准确预测未来</a:t>
                </a:r>
                <a:r>
                  <a:rPr lang="en-US" altLang="zh-CN" dirty="0"/>
                  <a:t>H</a:t>
                </a:r>
                <a:r>
                  <a:rPr lang="zh-CN" altLang="en-US" dirty="0"/>
                  <a:t>个时间步长的读数，表示为</a:t>
                </a:r>
                <a14:m>
                  <m:oMath xmlns:m="http://schemas.openxmlformats.org/officeDocument/2006/math">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𝑌</m:t>
                        </m:r>
                      </m:e>
                    </m:acc>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𝑁</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sup>
                    </m:sSup>
                    <m:r>
                      <a:rPr lang="en-US" altLang="zh-CN" i="1">
                        <a:latin typeface="Cambria Math" panose="02040503050406030204" pitchFamily="18" charset="0"/>
                        <a:ea typeface="Cambria Math" panose="02040503050406030204" pitchFamily="18" charset="0"/>
                      </a:rPr>
                      <m:t> </m:t>
                    </m:r>
                  </m:oMath>
                </a14:m>
                <a:r>
                  <a:rPr lang="zh-CN" altLang="en-US" dirty="0"/>
                  <a:t>，总体目标是最小化地面实况</a:t>
                </a:r>
                <a:r>
                  <a:rPr lang="en-US" altLang="zh-CN" dirty="0"/>
                  <a:t>Y</a:t>
                </a:r>
                <a:r>
                  <a:rPr lang="zh-CN" altLang="en-US" dirty="0"/>
                  <a:t>和预测之间的均方误差，即</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𝐻</m:t>
                        </m:r>
                      </m:den>
                    </m:f>
                    <m:sSubSup>
                      <m:sSubSupPr>
                        <m:ctrlPr>
                          <a:rPr lang="en-US" altLang="zh-CN" i="1" smtClean="0">
                            <a:latin typeface="Cambria Math" panose="02040503050406030204" pitchFamily="18" charset="0"/>
                          </a:rPr>
                        </m:ctrlPr>
                      </m:sSubSupPr>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h</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𝐻</m:t>
                            </m:r>
                          </m:sup>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e>
                                  <m:sub>
                                    <m:r>
                                      <m:rPr>
                                        <m:sty m:val="p"/>
                                      </m:rPr>
                                      <a:rPr lang="en-US" altLang="zh-CN" i="1">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h</m:t>
                                    </m:r>
                                  </m:sub>
                                </m:sSub>
                              </m:e>
                            </m:d>
                          </m:e>
                        </m:nary>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2</m:t>
                        </m:r>
                      </m:sup>
                    </m:sSubSup>
                  </m:oMath>
                </a14:m>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这样做的动机有两个方面：（</a:t>
                </a:r>
                <a:r>
                  <a:rPr lang="en-US" altLang="zh-CN" dirty="0"/>
                  <a:t>1</a:t>
                </a:r>
                <a:r>
                  <a:rPr lang="zh-CN" altLang="en-US" dirty="0"/>
                  <a:t>）通过将局部信息聚合到每个</a:t>
                </a:r>
                <a:r>
                  <a:rPr lang="en-US" altLang="zh-CN" dirty="0"/>
                  <a:t>patches</a:t>
                </a:r>
                <a:r>
                  <a:rPr lang="zh-CN" altLang="en-US" dirty="0"/>
                  <a:t>中更好地保留局部语义信息，（</a:t>
                </a:r>
                <a:r>
                  <a:rPr lang="en-US" altLang="zh-CN" dirty="0"/>
                  <a:t>2</a:t>
                </a:r>
                <a:r>
                  <a:rPr lang="zh-CN" altLang="en-US" dirty="0"/>
                  <a:t>）作为标记化的方式形成紧凑的输入标记序列，减少计算负担。</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给定由</a:t>
                </a:r>
                <a:r>
                  <a:rPr lang="en-US" altLang="zh-CN" dirty="0"/>
                  <a:t>N</a:t>
                </a:r>
                <a:r>
                  <a:rPr lang="zh-CN" altLang="en-US" dirty="0"/>
                  <a:t>个不同的一维变量组成的历史观测序列</a:t>
                </a:r>
                <a:r>
                  <a:rPr lang="en-US" altLang="zh-CN" b="0" i="0">
                    <a:latin typeface="Cambria Math" panose="02040503050406030204" pitchFamily="18" charset="0"/>
                    <a:ea typeface="Cambria Math" panose="02040503050406030204" pitchFamily="18" charset="0"/>
                  </a:rPr>
                  <a:t>X</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𝑁</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𝑇)</a:t>
                </a:r>
                <a:r>
                  <a:rPr lang="zh-CN" altLang="en-US" dirty="0"/>
                  <a:t>，跨</a:t>
                </a:r>
                <a:r>
                  <a:rPr lang="en-US" altLang="zh-CN" dirty="0"/>
                  <a:t>T</a:t>
                </a:r>
                <a:r>
                  <a:rPr lang="zh-CN" altLang="en-US" dirty="0"/>
                  <a:t>个时间步长，我们的目标是重新编程一个大型语言模型</a:t>
                </a:r>
                <a:r>
                  <a:rPr lang="en-US" altLang="zh-CN" dirty="0"/>
                  <a:t>f(·)</a:t>
                </a:r>
                <a:r>
                  <a:rPr lang="zh-CN" altLang="en-US" dirty="0"/>
                  <a:t>来理解输入时间序列，并准确预测未来</a:t>
                </a:r>
                <a:r>
                  <a:rPr lang="en-US" altLang="zh-CN" dirty="0"/>
                  <a:t>H</a:t>
                </a:r>
                <a:r>
                  <a:rPr lang="zh-CN" altLang="en-US" dirty="0"/>
                  <a:t>个时间步长的读数，表示为</a:t>
                </a:r>
                <a:r>
                  <a:rPr lang="en-US" altLang="zh-CN" b="0" i="0">
                    <a:latin typeface="Cambria Math" panose="02040503050406030204" pitchFamily="18" charset="0"/>
                    <a:ea typeface="Cambria Math" panose="02040503050406030204" pitchFamily="18" charset="0"/>
                  </a:rPr>
                  <a:t>𝑌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𝑁</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𝐻) </a:t>
                </a:r>
                <a:r>
                  <a:rPr lang="en-US" altLang="zh-CN" i="0">
                    <a:latin typeface="Cambria Math" panose="02040503050406030204" pitchFamily="18" charset="0"/>
                    <a:ea typeface="Cambria Math" panose="02040503050406030204" pitchFamily="18" charset="0"/>
                  </a:rPr>
                  <a:t> </a:t>
                </a:r>
                <a:r>
                  <a:rPr lang="zh-CN" altLang="en-US" dirty="0"/>
                  <a:t>，总体目标是最小化地面实况</a:t>
                </a:r>
                <a:r>
                  <a:rPr lang="en-US" altLang="zh-CN" dirty="0"/>
                  <a:t>Y</a:t>
                </a:r>
                <a:r>
                  <a:rPr lang="zh-CN" altLang="en-US" dirty="0"/>
                  <a:t>和预测之间的均方误差，即</a:t>
                </a:r>
                <a:r>
                  <a:rPr lang="en-US" altLang="zh-CN" dirty="0"/>
                  <a:t> </a:t>
                </a:r>
                <a:r>
                  <a:rPr lang="en-US" altLang="zh-CN" b="0" i="0">
                    <a:latin typeface="Cambria Math" panose="02040503050406030204" pitchFamily="18" charset="0"/>
                  </a:rPr>
                  <a:t>1/𝐻 </a:t>
                </a:r>
                <a:r>
                  <a:rPr lang="en-US" altLang="zh-CN" i="0">
                    <a:latin typeface="Cambria Math" panose="02040503050406030204" pitchFamily="18" charset="0"/>
                  </a:rPr>
                  <a:t>∑</a:t>
                </a:r>
                <a:r>
                  <a:rPr lang="en-US" altLang="zh-CN" b="0" i="0">
                    <a:latin typeface="Cambria Math" panose="02040503050406030204" pitchFamily="18" charset="0"/>
                  </a:rPr>
                  <a:t>_(ℎ=1)^𝐻▒‖𝑌 ̂_</a:t>
                </a:r>
                <a:r>
                  <a:rPr lang="en-US" altLang="zh-CN" i="0">
                    <a:latin typeface="Cambria Math" panose="02040503050406030204" pitchFamily="18" charset="0"/>
                  </a:rPr>
                  <a:t>h</a:t>
                </a:r>
                <a:r>
                  <a:rPr lang="en-US" altLang="zh-CN" b="0" i="0">
                    <a:latin typeface="Cambria Math" panose="02040503050406030204" pitchFamily="18" charset="0"/>
                  </a:rPr>
                  <a:t>−𝑌_ℎ ‖ _𝐹^2</a:t>
                </a:r>
                <a:r>
                  <a:rPr lang="zh-CN" altLang="en-US" dirty="0"/>
                  <a:t>。</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175DD2B1-1A58-4FDB-AD54-64407EF7A1E7}" type="slidenum">
              <a:rPr lang="zh-CN" altLang="en-US" smtClean="0"/>
              <a:t>10</a:t>
            </a:fld>
            <a:endParaRPr lang="zh-CN" altLang="en-US"/>
          </a:p>
        </p:txBody>
      </p:sp>
    </p:spTree>
    <p:extLst>
      <p:ext uri="{BB962C8B-B14F-4D97-AF65-F5344CB8AC3E}">
        <p14:creationId xmlns:p14="http://schemas.microsoft.com/office/powerpoint/2010/main" val="199039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11</a:t>
            </a:fld>
            <a:endParaRPr lang="zh-CN" altLang="en-US"/>
          </a:p>
        </p:txBody>
      </p:sp>
    </p:spTree>
    <p:extLst>
      <p:ext uri="{BB962C8B-B14F-4D97-AF65-F5344CB8AC3E}">
        <p14:creationId xmlns:p14="http://schemas.microsoft.com/office/powerpoint/2010/main" val="109617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0" name="矩形 19"/>
          <p:cNvSpPr>
            <a:spLocks noGrp="1" noRot="1" noMove="1" noResize="1" noEditPoints="1" noAdjustHandles="1" noChangeArrowheads="1" noChangeShapeType="1"/>
          </p:cNvSpPr>
          <p:nvPr userDrawn="1"/>
        </p:nvSpPr>
        <p:spPr>
          <a:xfrm>
            <a:off x="0" y="0"/>
            <a:ext cx="12192635" cy="878205"/>
          </a:xfrm>
          <a:prstGeom prst="rect">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形状 7"/>
          <p:cNvSpPr>
            <a:spLocks noGrp="1" noRot="1" noMove="1" noResize="1" noEditPoints="1" noAdjustHandles="1" noChangeArrowheads="1" noChangeShapeType="1"/>
          </p:cNvSpPr>
          <p:nvPr userDrawn="1"/>
        </p:nvSpPr>
        <p:spPr>
          <a:xfrm>
            <a:off x="2163950" y="0"/>
            <a:ext cx="5817" cy="3726"/>
          </a:xfrm>
          <a:custGeom>
            <a:avLst/>
            <a:gdLst/>
            <a:ahLst/>
            <a:cxnLst>
              <a:cxn ang="3">
                <a:pos x="hc" y="t"/>
              </a:cxn>
              <a:cxn ang="cd2">
                <a:pos x="l" y="vc"/>
              </a:cxn>
              <a:cxn ang="cd4">
                <a:pos x="hc" y="b"/>
              </a:cxn>
              <a:cxn ang="0">
                <a:pos x="r" y="vc"/>
              </a:cxn>
            </a:cxnLst>
            <a:rect l="l" t="t" r="r" b="b"/>
            <a:pathLst>
              <a:path w="9" h="6">
                <a:moveTo>
                  <a:pt x="7" y="0"/>
                </a:moveTo>
                <a:lnTo>
                  <a:pt x="9" y="0"/>
                </a:lnTo>
                <a:lnTo>
                  <a:pt x="0" y="6"/>
                </a:lnTo>
                <a:cubicBezTo>
                  <a:pt x="1" y="4"/>
                  <a:pt x="3" y="3"/>
                  <a:pt x="5" y="2"/>
                </a:cubicBezTo>
                <a:lnTo>
                  <a:pt x="7" y="0"/>
                </a:lnTo>
                <a:close/>
              </a:path>
            </a:pathLst>
          </a:custGeom>
          <a:solidFill>
            <a:schemeClr val="bg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ffectLst>
                <a:outerShdw blurRad="50800" dist="38100" dir="2700000" algn="tl" rotWithShape="0">
                  <a:prstClr val="black">
                    <a:alpha val="40000"/>
                  </a:prstClr>
                </a:outerShdw>
              </a:effectLst>
            </a:endParaRPr>
          </a:p>
        </p:txBody>
      </p:sp>
      <p:sp>
        <p:nvSpPr>
          <p:cNvPr id="11" name="矩形 10"/>
          <p:cNvSpPr>
            <a:spLocks noGrp="1" noRot="1" noMove="1" noResize="1" noEditPoints="1" noAdjustHandles="1" noChangeArrowheads="1" noChangeShapeType="1"/>
          </p:cNvSpPr>
          <p:nvPr userDrawn="1"/>
        </p:nvSpPr>
        <p:spPr>
          <a:xfrm>
            <a:off x="3924935" y="6118860"/>
            <a:ext cx="8267700" cy="739140"/>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形状 15"/>
          <p:cNvSpPr>
            <a:spLocks noGrp="1" noRot="1" noMove="1" noResize="1" noEditPoints="1" noAdjustHandles="1" noChangeArrowheads="1" noChangeShapeType="1"/>
          </p:cNvSpPr>
          <p:nvPr userDrawn="1"/>
        </p:nvSpPr>
        <p:spPr>
          <a:xfrm>
            <a:off x="4842510" y="0"/>
            <a:ext cx="7350125" cy="6127750"/>
          </a:xfrm>
          <a:custGeom>
            <a:avLst/>
            <a:gdLst>
              <a:gd name="connsiteX0" fmla="*/ 0 w 13575"/>
              <a:gd name="connsiteY0" fmla="*/ 0 h 9650"/>
              <a:gd name="connsiteX1" fmla="*/ 13575 w 13575"/>
              <a:gd name="connsiteY1" fmla="*/ 0 h 9650"/>
              <a:gd name="connsiteX2" fmla="*/ 13573 w 13575"/>
              <a:gd name="connsiteY2" fmla="*/ 9650 h 9650"/>
              <a:gd name="connsiteX3" fmla="*/ 10392 w 13575"/>
              <a:gd name="connsiteY3" fmla="*/ 5796 h 9650"/>
              <a:gd name="connsiteX4" fmla="*/ 4975 w 13575"/>
              <a:gd name="connsiteY4" fmla="*/ 2910 h 9650"/>
              <a:gd name="connsiteX5" fmla="*/ 865 w 13575"/>
              <a:gd name="connsiteY5" fmla="*/ 1037 h 9650"/>
              <a:gd name="connsiteX6" fmla="*/ 1 w 13575"/>
              <a:gd name="connsiteY6" fmla="*/ 2 h 9650"/>
              <a:gd name="connsiteX7" fmla="*/ 0 w 13575"/>
              <a:gd name="connsiteY7" fmla="*/ 0 h 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5" h="9650">
                <a:moveTo>
                  <a:pt x="0" y="0"/>
                </a:moveTo>
                <a:lnTo>
                  <a:pt x="13575" y="0"/>
                </a:lnTo>
                <a:lnTo>
                  <a:pt x="13573" y="9650"/>
                </a:lnTo>
                <a:lnTo>
                  <a:pt x="10392" y="5796"/>
                </a:lnTo>
                <a:cubicBezTo>
                  <a:pt x="9979" y="5714"/>
                  <a:pt x="7103" y="3226"/>
                  <a:pt x="4975" y="2910"/>
                </a:cubicBezTo>
                <a:cubicBezTo>
                  <a:pt x="2847" y="2594"/>
                  <a:pt x="1896" y="1764"/>
                  <a:pt x="865" y="1037"/>
                </a:cubicBezTo>
                <a:cubicBezTo>
                  <a:pt x="348" y="673"/>
                  <a:pt x="117" y="312"/>
                  <a:pt x="1" y="2"/>
                </a:cubicBezTo>
                <a:lnTo>
                  <a:pt x="0" y="0"/>
                </a:lnTo>
                <a:close/>
              </a:path>
            </a:pathLst>
          </a:cu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p:cNvSpPr>
            <a:spLocks noGrp="1" noRot="1" noMove="1" noResize="1" noEditPoints="1" noAdjustHandles="1" noChangeArrowheads="1" noChangeShapeType="1"/>
          </p:cNvSpPr>
          <p:nvPr userDrawn="1"/>
        </p:nvSpPr>
        <p:spPr>
          <a:xfrm>
            <a:off x="-11430" y="1612900"/>
            <a:ext cx="5881370" cy="5243830"/>
          </a:xfrm>
          <a:custGeom>
            <a:avLst/>
            <a:gdLst>
              <a:gd name="connsiteX0" fmla="*/ 11654 w 13388"/>
              <a:gd name="connsiteY0" fmla="*/ 5800 h 8258"/>
              <a:gd name="connsiteX1" fmla="*/ 13387 w 13388"/>
              <a:gd name="connsiteY1" fmla="*/ 8225 h 8258"/>
              <a:gd name="connsiteX2" fmla="*/ 13388 w 13388"/>
              <a:gd name="connsiteY2" fmla="*/ 8247 h 8258"/>
              <a:gd name="connsiteX3" fmla="*/ 13388 w 13388"/>
              <a:gd name="connsiteY3" fmla="*/ 8258 h 8258"/>
              <a:gd name="connsiteX4" fmla="*/ 18 w 13388"/>
              <a:gd name="connsiteY4" fmla="*/ 8258 h 8258"/>
              <a:gd name="connsiteX5" fmla="*/ 0 w 13388"/>
              <a:gd name="connsiteY5" fmla="*/ 1544 h 8258"/>
              <a:gd name="connsiteX6" fmla="*/ 1472 w 13388"/>
              <a:gd name="connsiteY6" fmla="*/ 1672 h 8258"/>
              <a:gd name="connsiteX7" fmla="*/ 4234 w 13388"/>
              <a:gd name="connsiteY7" fmla="*/ 5722 h 8258"/>
              <a:gd name="connsiteX8" fmla="*/ 11654 w 13388"/>
              <a:gd name="connsiteY8" fmla="*/ 5800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8" h="8258">
                <a:moveTo>
                  <a:pt x="11654" y="5800"/>
                </a:moveTo>
                <a:cubicBezTo>
                  <a:pt x="12345" y="5674"/>
                  <a:pt x="13357" y="7349"/>
                  <a:pt x="13387" y="8225"/>
                </a:cubicBezTo>
                <a:cubicBezTo>
                  <a:pt x="13387" y="8233"/>
                  <a:pt x="13387" y="8241"/>
                  <a:pt x="13388" y="8247"/>
                </a:cubicBezTo>
                <a:lnTo>
                  <a:pt x="13388" y="8258"/>
                </a:lnTo>
                <a:lnTo>
                  <a:pt x="18" y="8258"/>
                </a:lnTo>
                <a:lnTo>
                  <a:pt x="0" y="1544"/>
                </a:lnTo>
                <a:cubicBezTo>
                  <a:pt x="491" y="1587"/>
                  <a:pt x="799" y="-2037"/>
                  <a:pt x="1472" y="1672"/>
                </a:cubicBezTo>
                <a:cubicBezTo>
                  <a:pt x="2351" y="2071"/>
                  <a:pt x="2835" y="6011"/>
                  <a:pt x="4234" y="5722"/>
                </a:cubicBezTo>
                <a:cubicBezTo>
                  <a:pt x="5654" y="5429"/>
                  <a:pt x="10963" y="5926"/>
                  <a:pt x="11654" y="5800"/>
                </a:cubicBezTo>
                <a:close/>
              </a:path>
            </a:pathLst>
          </a:cu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矩形 20"/>
          <p:cNvSpPr>
            <a:spLocks noGrp="1" noRot="1" noMove="1" noResize="1" noEditPoints="1" noAdjustHandles="1" noChangeArrowheads="1" noChangeShapeType="1"/>
          </p:cNvSpPr>
          <p:nvPr userDrawn="1"/>
        </p:nvSpPr>
        <p:spPr>
          <a:xfrm>
            <a:off x="306705" y="281305"/>
            <a:ext cx="11578590" cy="6295390"/>
          </a:xfrm>
          <a:prstGeom prst="rect">
            <a:avLst/>
          </a:prstGeom>
          <a:solidFill>
            <a:schemeClr val="bg1"/>
          </a:solidFill>
          <a:ln w="12700" cap="flat" cmpd="sng" algn="ctr">
            <a:noFill/>
            <a:prstDash val="solid"/>
            <a:miter lim="800000"/>
          </a:ln>
          <a:effectLst>
            <a:outerShdw blurRad="50800" dist="508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sp>
        <p:nvSpPr>
          <p:cNvPr id="12" name="任意多边形: 形状 11"/>
          <p:cNvSpPr/>
          <p:nvPr userDrawn="1"/>
        </p:nvSpPr>
        <p:spPr>
          <a:xfrm>
            <a:off x="7766050" y="2651125"/>
            <a:ext cx="4426585" cy="4217035"/>
          </a:xfrm>
          <a:custGeom>
            <a:avLst/>
            <a:gdLst>
              <a:gd name="connsiteX0" fmla="*/ 6971 w 6971"/>
              <a:gd name="connsiteY0" fmla="*/ 0 h 6641"/>
              <a:gd name="connsiteX1" fmla="*/ 6971 w 6971"/>
              <a:gd name="connsiteY1" fmla="*/ 6625 h 6641"/>
              <a:gd name="connsiteX2" fmla="*/ 0 w 6971"/>
              <a:gd name="connsiteY2" fmla="*/ 6641 h 6641"/>
              <a:gd name="connsiteX3" fmla="*/ 927 w 6971"/>
              <a:gd name="connsiteY3" fmla="*/ 4986 h 6641"/>
              <a:gd name="connsiteX4" fmla="*/ 5367 w 6971"/>
              <a:gd name="connsiteY4" fmla="*/ 4083 h 6641"/>
              <a:gd name="connsiteX5" fmla="*/ 6953 w 6971"/>
              <a:gd name="connsiteY5" fmla="*/ 27 h 6641"/>
              <a:gd name="connsiteX6" fmla="*/ 6971 w 6971"/>
              <a:gd name="connsiteY6" fmla="*/ 0 h 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1" h="6641">
                <a:moveTo>
                  <a:pt x="6971" y="0"/>
                </a:moveTo>
                <a:lnTo>
                  <a:pt x="6971" y="6625"/>
                </a:lnTo>
                <a:lnTo>
                  <a:pt x="0" y="6641"/>
                </a:lnTo>
                <a:cubicBezTo>
                  <a:pt x="194" y="6156"/>
                  <a:pt x="236" y="5332"/>
                  <a:pt x="927" y="4986"/>
                </a:cubicBezTo>
                <a:cubicBezTo>
                  <a:pt x="2171" y="4279"/>
                  <a:pt x="4356" y="5074"/>
                  <a:pt x="5367" y="4083"/>
                </a:cubicBezTo>
                <a:cubicBezTo>
                  <a:pt x="6362" y="3106"/>
                  <a:pt x="6345" y="903"/>
                  <a:pt x="6953" y="27"/>
                </a:cubicBezTo>
                <a:lnTo>
                  <a:pt x="6971" y="0"/>
                </a:lnTo>
                <a:close/>
              </a:path>
            </a:pathLst>
          </a:custGeom>
          <a:solidFill>
            <a:schemeClr val="accent2"/>
          </a:solidFill>
          <a:ln w="12700" cap="flat" cmpd="sng" algn="ctr">
            <a:noFill/>
            <a:prstDash val="solid"/>
            <a:miter lim="800000"/>
          </a:ln>
          <a:effectLst>
            <a:outerShdw blurRad="50800" dist="38100" dir="13500000" sx="101000" sy="101000" algn="br"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effectLst>
                <a:outerShdw blurRad="50800" dist="38100" dir="2700000" algn="tl" rotWithShape="0">
                  <a:prstClr val="black">
                    <a:alpha val="40000"/>
                  </a:prstClr>
                </a:outerShdw>
              </a:effectLst>
              <a:sym typeface="+mn-ea"/>
            </a:endParaRPr>
          </a:p>
        </p:txBody>
      </p:sp>
      <p:sp>
        <p:nvSpPr>
          <p:cNvPr id="7" name="任意多边形: 形状 6"/>
          <p:cNvSpPr/>
          <p:nvPr userDrawn="1"/>
        </p:nvSpPr>
        <p:spPr>
          <a:xfrm>
            <a:off x="0" y="0"/>
            <a:ext cx="4105275" cy="3496945"/>
          </a:xfrm>
          <a:custGeom>
            <a:avLst/>
            <a:gdLst/>
            <a:ahLst/>
            <a:cxnLst>
              <a:cxn ang="3">
                <a:pos x="hc" y="t"/>
              </a:cxn>
              <a:cxn ang="cd2">
                <a:pos x="l" y="vc"/>
              </a:cxn>
              <a:cxn ang="cd4">
                <a:pos x="hc" y="b"/>
              </a:cxn>
              <a:cxn ang="0">
                <a:pos x="r" y="vc"/>
              </a:cxn>
            </a:cxnLst>
            <a:rect l="l" t="t" r="r" b="b"/>
            <a:pathLst>
              <a:path w="3466" h="5269">
                <a:moveTo>
                  <a:pt x="0" y="0"/>
                </a:moveTo>
                <a:lnTo>
                  <a:pt x="3415" y="0"/>
                </a:lnTo>
                <a:lnTo>
                  <a:pt x="3413" y="2"/>
                </a:lnTo>
                <a:cubicBezTo>
                  <a:pt x="3411" y="3"/>
                  <a:pt x="3409" y="4"/>
                  <a:pt x="3408" y="6"/>
                </a:cubicBezTo>
                <a:lnTo>
                  <a:pt x="3417" y="0"/>
                </a:lnTo>
                <a:lnTo>
                  <a:pt x="3466" y="0"/>
                </a:lnTo>
                <a:lnTo>
                  <a:pt x="3464" y="9"/>
                </a:lnTo>
                <a:cubicBezTo>
                  <a:pt x="3387" y="488"/>
                  <a:pt x="3365" y="1678"/>
                  <a:pt x="2847" y="2271"/>
                </a:cubicBezTo>
                <a:cubicBezTo>
                  <a:pt x="2312" y="2883"/>
                  <a:pt x="1366" y="2426"/>
                  <a:pt x="797" y="3026"/>
                </a:cubicBezTo>
                <a:cubicBezTo>
                  <a:pt x="237" y="3616"/>
                  <a:pt x="237" y="4868"/>
                  <a:pt x="11" y="5252"/>
                </a:cubicBezTo>
                <a:lnTo>
                  <a:pt x="0" y="5269"/>
                </a:lnTo>
                <a:lnTo>
                  <a:pt x="0" y="0"/>
                </a:lnTo>
                <a:close/>
              </a:path>
            </a:pathLst>
          </a:custGeom>
          <a:solidFill>
            <a:schemeClr val="accent1"/>
          </a:solidFill>
          <a:ln w="12700" cap="flat" cmpd="sng" algn="ctr">
            <a:noFill/>
            <a:prstDash val="solid"/>
            <a:miter lim="800000"/>
          </a:ln>
          <a:effectLst>
            <a:outerShdw blurRad="50800" dist="38100" dir="2700000" sx="101000" sy="101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ffectLst>
                <a:outerShdw blurRad="50800" dist="38100" dir="2700000" algn="tl" rotWithShape="0">
                  <a:prstClr val="black">
                    <a:alpha val="40000"/>
                  </a:prstClr>
                </a:outerShdw>
              </a:effectLst>
            </a:endParaRPr>
          </a:p>
        </p:txBody>
      </p:sp>
      <p:sp>
        <p:nvSpPr>
          <p:cNvPr id="26" name="任意多边形: 形状 25"/>
          <p:cNvSpPr/>
          <p:nvPr userDrawn="1"/>
        </p:nvSpPr>
        <p:spPr>
          <a:xfrm>
            <a:off x="0" y="1905"/>
            <a:ext cx="3809365" cy="2642235"/>
          </a:xfrm>
          <a:custGeom>
            <a:avLst/>
            <a:gdLst>
              <a:gd name="connsiteX0" fmla="*/ 5999 w 5999"/>
              <a:gd name="connsiteY0" fmla="*/ 0 h 4161"/>
              <a:gd name="connsiteX1" fmla="*/ 5599 w 5999"/>
              <a:gd name="connsiteY1" fmla="*/ 963 h 4161"/>
              <a:gd name="connsiteX2" fmla="*/ 3847 w 5999"/>
              <a:gd name="connsiteY2" fmla="*/ 1452 h 4161"/>
              <a:gd name="connsiteX3" fmla="*/ 3195 w 5999"/>
              <a:gd name="connsiteY3" fmla="*/ 2895 h 4161"/>
              <a:gd name="connsiteX4" fmla="*/ 1291 w 5999"/>
              <a:gd name="connsiteY4" fmla="*/ 3258 h 4161"/>
              <a:gd name="connsiteX5" fmla="*/ 0 w 5999"/>
              <a:gd name="connsiteY5" fmla="*/ 4161 h 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9" h="4161">
                <a:moveTo>
                  <a:pt x="5999" y="0"/>
                </a:moveTo>
                <a:cubicBezTo>
                  <a:pt x="5745" y="818"/>
                  <a:pt x="5816" y="658"/>
                  <a:pt x="5599" y="963"/>
                </a:cubicBezTo>
                <a:cubicBezTo>
                  <a:pt x="5382" y="1267"/>
                  <a:pt x="4278" y="1068"/>
                  <a:pt x="3847" y="1452"/>
                </a:cubicBezTo>
                <a:cubicBezTo>
                  <a:pt x="3416" y="1837"/>
                  <a:pt x="3706" y="2534"/>
                  <a:pt x="3195" y="2895"/>
                </a:cubicBezTo>
                <a:cubicBezTo>
                  <a:pt x="2683" y="3256"/>
                  <a:pt x="1930" y="3005"/>
                  <a:pt x="1291" y="3258"/>
                </a:cubicBezTo>
                <a:cubicBezTo>
                  <a:pt x="652" y="3512"/>
                  <a:pt x="220" y="3988"/>
                  <a:pt x="0" y="4161"/>
                </a:cubicBezTo>
              </a:path>
            </a:pathLst>
          </a:cu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8505190" y="4189095"/>
            <a:ext cx="3705860" cy="2701925"/>
          </a:xfrm>
          <a:custGeom>
            <a:avLst/>
            <a:gdLst>
              <a:gd name="connisteX0" fmla="*/ 3705860 w 3705860"/>
              <a:gd name="connsiteY0" fmla="*/ 0 h 2701925"/>
              <a:gd name="connisteX1" fmla="*/ 2159000 w 3705860"/>
              <a:gd name="connsiteY1" fmla="*/ 473710 h 2701925"/>
              <a:gd name="connisteX2" fmla="*/ 1812290 w 3705860"/>
              <a:gd name="connsiteY2" fmla="*/ 1917065 h 2701925"/>
              <a:gd name="connisteX3" fmla="*/ 0 w 3705860"/>
              <a:gd name="connsiteY3" fmla="*/ 2701925 h 2701925"/>
            </a:gdLst>
            <a:ahLst/>
            <a:cxnLst>
              <a:cxn ang="0">
                <a:pos x="connisteX0" y="connsiteY0"/>
              </a:cxn>
              <a:cxn ang="0">
                <a:pos x="connisteX1" y="connsiteY1"/>
              </a:cxn>
              <a:cxn ang="0">
                <a:pos x="connisteX2" y="connsiteY2"/>
              </a:cxn>
              <a:cxn ang="0">
                <a:pos x="connisteX3" y="connsiteY3"/>
              </a:cxn>
            </a:cxnLst>
            <a:rect l="l" t="t" r="r" b="b"/>
            <a:pathLst>
              <a:path w="3705860" h="2701925">
                <a:moveTo>
                  <a:pt x="3705860" y="0"/>
                </a:moveTo>
                <a:cubicBezTo>
                  <a:pt x="3403600" y="66040"/>
                  <a:pt x="2537460" y="90170"/>
                  <a:pt x="2159000" y="473710"/>
                </a:cubicBezTo>
                <a:cubicBezTo>
                  <a:pt x="1780540" y="857250"/>
                  <a:pt x="2244090" y="1471295"/>
                  <a:pt x="1812290" y="1917065"/>
                </a:cubicBezTo>
                <a:cubicBezTo>
                  <a:pt x="1380490" y="2362835"/>
                  <a:pt x="355600" y="2573655"/>
                  <a:pt x="0" y="2701925"/>
                </a:cubicBezTo>
              </a:path>
            </a:pathLst>
          </a:cu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p:cNvSpPr/>
          <p:nvPr userDrawn="1"/>
        </p:nvSpPr>
        <p:spPr>
          <a:xfrm>
            <a:off x="306705" y="4573905"/>
            <a:ext cx="5881370" cy="2002789"/>
          </a:xfrm>
          <a:custGeom>
            <a:avLst/>
            <a:gdLst>
              <a:gd name="connsiteX0" fmla="*/ 0 w 6996568"/>
              <a:gd name="connsiteY0" fmla="*/ 0 h 2981238"/>
              <a:gd name="connsiteX1" fmla="*/ 1674 w 6996568"/>
              <a:gd name="connsiteY1" fmla="*/ 542 h 2981238"/>
              <a:gd name="connsiteX2" fmla="*/ 2032259 w 6996568"/>
              <a:gd name="connsiteY2" fmla="*/ 796780 h 2981238"/>
              <a:gd name="connsiteX3" fmla="*/ 2793727 w 6996568"/>
              <a:gd name="connsiteY3" fmla="*/ 1972670 h 2981238"/>
              <a:gd name="connsiteX4" fmla="*/ 5444209 w 6996568"/>
              <a:gd name="connsiteY4" fmla="*/ 2110627 h 2981238"/>
              <a:gd name="connsiteX5" fmla="*/ 6981283 w 6996568"/>
              <a:gd name="connsiteY5" fmla="*/ 2957283 h 2981238"/>
              <a:gd name="connsiteX6" fmla="*/ 6996568 w 6996568"/>
              <a:gd name="connsiteY6" fmla="*/ 2981238 h 2981238"/>
              <a:gd name="connsiteX7" fmla="*/ 0 w 6996568"/>
              <a:gd name="connsiteY7" fmla="*/ 2981238 h 298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6568" h="2981238">
                <a:moveTo>
                  <a:pt x="0" y="0"/>
                </a:moveTo>
                <a:lnTo>
                  <a:pt x="1674" y="542"/>
                </a:lnTo>
                <a:cubicBezTo>
                  <a:pt x="429739" y="142844"/>
                  <a:pt x="1483565" y="412240"/>
                  <a:pt x="2032259" y="796780"/>
                </a:cubicBezTo>
                <a:cubicBezTo>
                  <a:pt x="2598543" y="1193813"/>
                  <a:pt x="2111003" y="1709792"/>
                  <a:pt x="2793727" y="1972670"/>
                </a:cubicBezTo>
                <a:cubicBezTo>
                  <a:pt x="3476453" y="2235548"/>
                  <a:pt x="4627452" y="1830369"/>
                  <a:pt x="5444209" y="2110627"/>
                </a:cubicBezTo>
                <a:cubicBezTo>
                  <a:pt x="5989552" y="2297602"/>
                  <a:pt x="6739869" y="2644666"/>
                  <a:pt x="6981283" y="2957283"/>
                </a:cubicBezTo>
                <a:lnTo>
                  <a:pt x="6996568" y="2981238"/>
                </a:lnTo>
                <a:lnTo>
                  <a:pt x="0" y="2981238"/>
                </a:lnTo>
                <a:close/>
              </a:path>
            </a:pathLst>
          </a:custGeom>
          <a:solidFill>
            <a:schemeClr val="bg1">
              <a:lumMod val="85000"/>
              <a:alpha val="30000"/>
            </a:schemeClr>
          </a:solidFill>
          <a:ln w="12700" cap="flat" cmpd="sng" algn="ctr">
            <a:noFill/>
            <a:prstDash val="solid"/>
            <a:miter lim="800000"/>
          </a:ln>
          <a:effectLst>
            <a:outerShdw blurRad="50800" dist="38100" dir="19440000" sx="101000" sy="101000" algn="tl" rotWithShape="0">
              <a:schemeClr val="bg1">
                <a:lumMod val="8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图片 16"/>
          <p:cNvPicPr>
            <a:picLocks noChangeAspect="1"/>
          </p:cNvPicPr>
          <p:nvPr userDrawn="1"/>
        </p:nvPicPr>
        <p:blipFill>
          <a:blip r:embed="rId2"/>
          <a:stretch>
            <a:fillRect/>
          </a:stretch>
        </p:blipFill>
        <p:spPr>
          <a:xfrm>
            <a:off x="758648" y="5915917"/>
            <a:ext cx="1357172" cy="28358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 name="矩形 3"/>
          <p:cNvSpPr/>
          <p:nvPr userDrawn="1"/>
        </p:nvSpPr>
        <p:spPr>
          <a:xfrm>
            <a:off x="0" y="0"/>
            <a:ext cx="1836420" cy="6858000"/>
          </a:xfrm>
          <a:prstGeom prst="rect">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a:off x="8994050" y="3887536"/>
            <a:ext cx="3197950" cy="2970464"/>
          </a:xfrm>
          <a:custGeom>
            <a:avLst/>
            <a:gdLst>
              <a:gd name="connisteX0" fmla="*/ 3775823 w 4434214"/>
              <a:gd name="connsiteY0" fmla="*/ 312006 h 4371006"/>
              <a:gd name="connisteX1" fmla="*/ 3187178 w 4434214"/>
              <a:gd name="connsiteY1" fmla="*/ 1432146 h 4371006"/>
              <a:gd name="connisteX2" fmla="*/ 2009253 w 4434214"/>
              <a:gd name="connsiteY2" fmla="*/ 1686146 h 4371006"/>
              <a:gd name="connisteX3" fmla="*/ 566533 w 4434214"/>
              <a:gd name="connsiteY3" fmla="*/ 3290791 h 4371006"/>
              <a:gd name="connisteX4" fmla="*/ 300468 w 4434214"/>
              <a:gd name="connsiteY4" fmla="*/ 3718146 h 4371006"/>
              <a:gd name="connisteX5" fmla="*/ 3868533 w 4434214"/>
              <a:gd name="connsiteY5" fmla="*/ 4168361 h 4371006"/>
              <a:gd name="connisteX6" fmla="*/ 4399393 w 4434214"/>
              <a:gd name="connsiteY6" fmla="*/ 774286 h 4371006"/>
              <a:gd name="connisteX7" fmla="*/ 4041253 w 4434214"/>
              <a:gd name="connsiteY7" fmla="*/ 35146 h 4371006"/>
              <a:gd name="connisteX8" fmla="*/ 3775823 w 4434214"/>
              <a:gd name="connsiteY8" fmla="*/ 312006 h 437100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036" h="4678">
                <a:moveTo>
                  <a:pt x="5036" y="0"/>
                </a:moveTo>
                <a:lnTo>
                  <a:pt x="5036" y="4678"/>
                </a:lnTo>
                <a:lnTo>
                  <a:pt x="0" y="4678"/>
                </a:lnTo>
                <a:lnTo>
                  <a:pt x="15" y="4660"/>
                </a:lnTo>
                <a:cubicBezTo>
                  <a:pt x="558" y="4001"/>
                  <a:pt x="1436" y="2762"/>
                  <a:pt x="2235" y="2195"/>
                </a:cubicBezTo>
                <a:cubicBezTo>
                  <a:pt x="3060" y="1610"/>
                  <a:pt x="3534" y="2228"/>
                  <a:pt x="4090" y="1795"/>
                </a:cubicBezTo>
                <a:cubicBezTo>
                  <a:pt x="4646" y="1362"/>
                  <a:pt x="4748" y="471"/>
                  <a:pt x="5017" y="31"/>
                </a:cubicBezTo>
                <a:cubicBezTo>
                  <a:pt x="5022" y="24"/>
                  <a:pt x="5026" y="18"/>
                  <a:pt x="5030" y="11"/>
                </a:cubicBezTo>
                <a:lnTo>
                  <a:pt x="5036" y="0"/>
                </a:lnTo>
                <a:close/>
              </a:path>
            </a:pathLst>
          </a:custGeom>
          <a:solidFill>
            <a:schemeClr val="accent2"/>
          </a:solidFill>
          <a:ln w="12700" cap="flat" cmpd="sng" algn="ctr">
            <a:noFill/>
            <a:prstDash val="solid"/>
            <a:miter lim="800000"/>
          </a:ln>
          <a:effectLst>
            <a:outerShdw blurRad="50800" dist="38100" dir="13500000" algn="b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userDrawn="1"/>
        </p:nvSpPr>
        <p:spPr>
          <a:xfrm>
            <a:off x="8785860" y="4207510"/>
            <a:ext cx="3394075" cy="2644140"/>
          </a:xfrm>
          <a:custGeom>
            <a:avLst/>
            <a:gdLst>
              <a:gd name="connisteX0" fmla="*/ 3394075 w 3394075"/>
              <a:gd name="connsiteY0" fmla="*/ 0 h 2644140"/>
              <a:gd name="connisteX1" fmla="*/ 3013075 w 3394075"/>
              <a:gd name="connsiteY1" fmla="*/ 715645 h 2644140"/>
              <a:gd name="connisteX2" fmla="*/ 1789430 w 3394075"/>
              <a:gd name="connsiteY2" fmla="*/ 669925 h 2644140"/>
              <a:gd name="connisteX3" fmla="*/ 1143000 w 3394075"/>
              <a:gd name="connsiteY3" fmla="*/ 1905000 h 2644140"/>
              <a:gd name="connisteX4" fmla="*/ 0 w 3394075"/>
              <a:gd name="connsiteY4" fmla="*/ 2644140 h 264414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394075" h="2644140">
                <a:moveTo>
                  <a:pt x="3394075" y="0"/>
                </a:moveTo>
                <a:cubicBezTo>
                  <a:pt x="3342640" y="144145"/>
                  <a:pt x="3333750" y="581660"/>
                  <a:pt x="3013075" y="715645"/>
                </a:cubicBezTo>
                <a:cubicBezTo>
                  <a:pt x="2692400" y="849630"/>
                  <a:pt x="2163445" y="431800"/>
                  <a:pt x="1789430" y="669925"/>
                </a:cubicBezTo>
                <a:cubicBezTo>
                  <a:pt x="1415415" y="908050"/>
                  <a:pt x="1501140" y="1510030"/>
                  <a:pt x="1143000" y="1905000"/>
                </a:cubicBezTo>
                <a:cubicBezTo>
                  <a:pt x="784860" y="2299970"/>
                  <a:pt x="215900" y="2520950"/>
                  <a:pt x="0" y="2644140"/>
                </a:cubicBezTo>
              </a:path>
            </a:pathLst>
          </a:cu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p:cNvGrpSpPr/>
          <p:nvPr userDrawn="1"/>
        </p:nvGrpSpPr>
        <p:grpSpPr>
          <a:xfrm>
            <a:off x="1081463" y="1373984"/>
            <a:ext cx="4023938" cy="3132002"/>
            <a:chOff x="1018" y="2299"/>
            <a:chExt cx="5527" cy="4636"/>
          </a:xfrm>
        </p:grpSpPr>
        <p:sp>
          <p:nvSpPr>
            <p:cNvPr id="10" name="矩形 9"/>
            <p:cNvSpPr/>
            <p:nvPr userDrawn="1"/>
          </p:nvSpPr>
          <p:spPr>
            <a:xfrm>
              <a:off x="1018" y="2662"/>
              <a:ext cx="5218" cy="4273"/>
            </a:xfrm>
            <a:prstGeom prst="rect">
              <a:avLst/>
            </a:prstGeom>
            <a:solidFill>
              <a:schemeClr val="accent1"/>
            </a:solidFill>
            <a:ln w="101600" cap="flat" cmpd="sng" algn="ctr">
              <a:solidFill>
                <a:schemeClr val="bg1"/>
              </a:solidFill>
              <a:prstDash val="solid"/>
              <a:miter lim="800000"/>
            </a:ln>
            <a:effectLst>
              <a:outerShdw blurRad="50800" dist="38100" dir="8100000" algn="tr"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1446" y="2299"/>
              <a:ext cx="5099" cy="4164"/>
            </a:xfrm>
            <a:prstGeom prst="rect">
              <a:avLst/>
            </a:prstGeom>
            <a:noFill/>
            <a:ln w="19050" cap="flat" cmpd="sng" algn="ctr">
              <a:solidFill>
                <a:schemeClr val="tx1">
                  <a:lumMod val="65000"/>
                  <a:lumOff val="35000"/>
                </a:schemeClr>
              </a:solidFill>
              <a:prstDash val="solid"/>
              <a:miter lim="800000"/>
            </a:ln>
            <a:effectLst>
              <a:outerShdw blurRad="508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1" name="图片 60"/>
          <p:cNvPicPr>
            <a:picLocks noChangeAspect="1"/>
          </p:cNvPicPr>
          <p:nvPr userDrawn="1"/>
        </p:nvPicPr>
        <p:blipFill>
          <a:blip r:embed="rId2"/>
          <a:stretch>
            <a:fillRect/>
          </a:stretch>
        </p:blipFill>
        <p:spPr>
          <a:xfrm>
            <a:off x="768236" y="5882640"/>
            <a:ext cx="2136368" cy="446405"/>
          </a:xfrm>
          <a:prstGeom prst="rect">
            <a:avLst/>
          </a:prstGeom>
        </p:spPr>
      </p:pic>
      <p:sp>
        <p:nvSpPr>
          <p:cNvPr id="71" name="任意多边形: 形状 70"/>
          <p:cNvSpPr/>
          <p:nvPr userDrawn="1"/>
        </p:nvSpPr>
        <p:spPr>
          <a:xfrm>
            <a:off x="11216680" y="5876910"/>
            <a:ext cx="975321" cy="981091"/>
          </a:xfrm>
          <a:custGeom>
            <a:avLst/>
            <a:gdLst>
              <a:gd name="connsiteX0" fmla="*/ 829061 w 975321"/>
              <a:gd name="connsiteY0" fmla="*/ 843 h 981091"/>
              <a:gd name="connsiteX1" fmla="*/ 935177 w 975321"/>
              <a:gd name="connsiteY1" fmla="*/ 2926 h 981091"/>
              <a:gd name="connsiteX2" fmla="*/ 975321 w 975321"/>
              <a:gd name="connsiteY2" fmla="*/ 9003 h 981091"/>
              <a:gd name="connsiteX3" fmla="*/ 975321 w 975321"/>
              <a:gd name="connsiteY3" fmla="*/ 210084 h 981091"/>
              <a:gd name="connsiteX4" fmla="*/ 920513 w 975321"/>
              <a:gd name="connsiteY4" fmla="*/ 201491 h 981091"/>
              <a:gd name="connsiteX5" fmla="*/ 395148 w 975321"/>
              <a:gd name="connsiteY5" fmla="*/ 408896 h 981091"/>
              <a:gd name="connsiteX6" fmla="*/ 203712 w 975321"/>
              <a:gd name="connsiteY6" fmla="*/ 833319 h 981091"/>
              <a:gd name="connsiteX7" fmla="*/ 202954 w 975321"/>
              <a:gd name="connsiteY7" fmla="*/ 981091 h 981091"/>
              <a:gd name="connsiteX8" fmla="*/ 3328 w 975321"/>
              <a:gd name="connsiteY8" fmla="*/ 981091 h 981091"/>
              <a:gd name="connsiteX9" fmla="*/ 0 w 975321"/>
              <a:gd name="connsiteY9" fmla="*/ 912749 h 981091"/>
              <a:gd name="connsiteX10" fmla="*/ 259716 w 975321"/>
              <a:gd name="connsiteY10" fmla="*/ 262525 h 981091"/>
              <a:gd name="connsiteX11" fmla="*/ 829061 w 975321"/>
              <a:gd name="connsiteY11" fmla="*/ 843 h 98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5321" h="981091">
                <a:moveTo>
                  <a:pt x="829061" y="843"/>
                </a:moveTo>
                <a:cubicBezTo>
                  <a:pt x="864280" y="-758"/>
                  <a:pt x="899716" y="-83"/>
                  <a:pt x="935177" y="2926"/>
                </a:cubicBezTo>
                <a:lnTo>
                  <a:pt x="975321" y="9003"/>
                </a:lnTo>
                <a:lnTo>
                  <a:pt x="975321" y="210084"/>
                </a:lnTo>
                <a:lnTo>
                  <a:pt x="920513" y="201491"/>
                </a:lnTo>
                <a:cubicBezTo>
                  <a:pt x="727062" y="184418"/>
                  <a:pt x="534558" y="259109"/>
                  <a:pt x="395148" y="408896"/>
                </a:cubicBezTo>
                <a:cubicBezTo>
                  <a:pt x="287819" y="524214"/>
                  <a:pt x="221216" y="674192"/>
                  <a:pt x="203712" y="833319"/>
                </a:cubicBezTo>
                <a:lnTo>
                  <a:pt x="202954" y="981091"/>
                </a:lnTo>
                <a:lnTo>
                  <a:pt x="3328" y="981091"/>
                </a:lnTo>
                <a:lnTo>
                  <a:pt x="0" y="912749"/>
                </a:lnTo>
                <a:cubicBezTo>
                  <a:pt x="1275" y="669437"/>
                  <a:pt x="93857" y="434880"/>
                  <a:pt x="259716" y="262525"/>
                </a:cubicBezTo>
                <a:cubicBezTo>
                  <a:pt x="414241" y="101949"/>
                  <a:pt x="617749" y="10446"/>
                  <a:pt x="829061" y="843"/>
                </a:cubicBezTo>
                <a:close/>
              </a:path>
            </a:pathLst>
          </a:custGeom>
          <a:solidFill>
            <a:schemeClr val="accent2">
              <a:lumMod val="60000"/>
              <a:lumOff val="4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2"/>
        </a:solidFill>
        <a:effectLst/>
      </p:bgPr>
    </p:bg>
    <p:spTree>
      <p:nvGrpSpPr>
        <p:cNvPr id="1" name=""/>
        <p:cNvGrpSpPr/>
        <p:nvPr/>
      </p:nvGrpSpPr>
      <p:grpSpPr>
        <a:xfrm>
          <a:off x="0" y="0"/>
          <a:ext cx="0" cy="0"/>
          <a:chOff x="0" y="0"/>
          <a:chExt cx="0" cy="0"/>
        </a:xfrm>
      </p:grpSpPr>
      <p:sp>
        <p:nvSpPr>
          <p:cNvPr id="21" name="矩形 20"/>
          <p:cNvSpPr/>
          <p:nvPr userDrawn="1"/>
        </p:nvSpPr>
        <p:spPr>
          <a:xfrm>
            <a:off x="1243812" y="1058705"/>
            <a:ext cx="9704377" cy="4740591"/>
          </a:xfrm>
          <a:prstGeom prst="rect">
            <a:avLst/>
          </a:prstGeom>
          <a:solidFill>
            <a:schemeClr val="bg1"/>
          </a:solidFill>
          <a:ln w="12700" cap="flat" cmpd="sng" algn="ctr">
            <a:noFill/>
            <a:prstDash val="solid"/>
            <a:miter lim="800000"/>
          </a:ln>
          <a:effectLst>
            <a:outerShdw blurRad="50800" dist="508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sp>
        <p:nvSpPr>
          <p:cNvPr id="12" name="任意多边形: 形状 11"/>
          <p:cNvSpPr/>
          <p:nvPr userDrawn="1"/>
        </p:nvSpPr>
        <p:spPr>
          <a:xfrm>
            <a:off x="6473387" y="0"/>
            <a:ext cx="5718613" cy="2988375"/>
          </a:xfrm>
          <a:custGeom>
            <a:avLst/>
            <a:gdLst>
              <a:gd name="connsiteX0" fmla="*/ 0 w 10867"/>
              <a:gd name="connsiteY0" fmla="*/ 549 h 5282"/>
              <a:gd name="connsiteX1" fmla="*/ 1655 w 10867"/>
              <a:gd name="connsiteY1" fmla="*/ 3093 h 5282"/>
              <a:gd name="connsiteX2" fmla="*/ 5382 w 10867"/>
              <a:gd name="connsiteY2" fmla="*/ 3147 h 5282"/>
              <a:gd name="connsiteX3" fmla="*/ 7546 w 10867"/>
              <a:gd name="connsiteY3" fmla="*/ 4838 h 5282"/>
              <a:gd name="connsiteX4" fmla="*/ 9091 w 10867"/>
              <a:gd name="connsiteY4" fmla="*/ 5275 h 5282"/>
              <a:gd name="connsiteX5" fmla="*/ 10867 w 10867"/>
              <a:gd name="connsiteY5" fmla="*/ 5116 h 5282"/>
              <a:gd name="connsiteX6" fmla="*/ 9706 w 10867"/>
              <a:gd name="connsiteY6" fmla="*/ 281 h 5282"/>
              <a:gd name="connsiteX7" fmla="*/ 8070 w 10867"/>
              <a:gd name="connsiteY7" fmla="*/ 0 h 5282"/>
              <a:gd name="connsiteX8" fmla="*/ 0 w 10867"/>
              <a:gd name="connsiteY8" fmla="*/ 549 h 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6" h="4706">
                <a:moveTo>
                  <a:pt x="0" y="0"/>
                </a:moveTo>
                <a:lnTo>
                  <a:pt x="9006" y="0"/>
                </a:lnTo>
                <a:lnTo>
                  <a:pt x="9006" y="4702"/>
                </a:lnTo>
                <a:lnTo>
                  <a:pt x="8999" y="4702"/>
                </a:lnTo>
                <a:cubicBezTo>
                  <a:pt x="8477" y="4723"/>
                  <a:pt x="8240" y="4668"/>
                  <a:pt x="7533" y="4262"/>
                </a:cubicBezTo>
                <a:cubicBezTo>
                  <a:pt x="6791" y="3836"/>
                  <a:pt x="6547" y="2920"/>
                  <a:pt x="5369" y="2571"/>
                </a:cubicBezTo>
                <a:cubicBezTo>
                  <a:pt x="4191" y="2222"/>
                  <a:pt x="2718" y="3037"/>
                  <a:pt x="1642" y="2517"/>
                </a:cubicBezTo>
                <a:cubicBezTo>
                  <a:pt x="599" y="2013"/>
                  <a:pt x="264" y="575"/>
                  <a:pt x="11" y="23"/>
                </a:cubicBezTo>
                <a:lnTo>
                  <a:pt x="0" y="0"/>
                </a:lnTo>
                <a:close/>
              </a:path>
            </a:pathLst>
          </a:custGeom>
          <a:solidFill>
            <a:schemeClr val="accent1">
              <a:lumMod val="60000"/>
              <a:lumOff val="40000"/>
            </a:schemeClr>
          </a:solidFill>
          <a:ln w="12700" cap="flat" cmpd="sng" algn="ctr">
            <a:noFill/>
            <a:prstDash val="solid"/>
            <a:miter lim="800000"/>
          </a:ln>
          <a:effectLst>
            <a:outerShdw blurRad="50800" dist="38100" dir="2700000" sx="101000" sy="101000" algn="b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effectLst>
                <a:outerShdw blurRad="50800" dist="38100" dir="2700000" algn="tl" rotWithShape="0">
                  <a:prstClr val="black">
                    <a:alpha val="40000"/>
                  </a:prstClr>
                </a:outerShdw>
              </a:effectLst>
              <a:sym typeface="+mn-ea"/>
            </a:endParaRPr>
          </a:p>
        </p:txBody>
      </p:sp>
      <p:sp>
        <p:nvSpPr>
          <p:cNvPr id="14" name="等腰三角形 13"/>
          <p:cNvSpPr/>
          <p:nvPr userDrawn="1"/>
        </p:nvSpPr>
        <p:spPr>
          <a:xfrm rot="10800000">
            <a:off x="5842000" y="5941060"/>
            <a:ext cx="508000" cy="508000"/>
          </a:xfrm>
          <a:prstGeom prst="triangle">
            <a:avLst/>
          </a:prstGeom>
          <a:solidFill>
            <a:schemeClr val="accent1">
              <a:lumMod val="60000"/>
              <a:lumOff val="4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10800000">
            <a:off x="5842000" y="6016625"/>
            <a:ext cx="508000" cy="508000"/>
          </a:xfrm>
          <a:prstGeom prst="triangle">
            <a:avLst/>
          </a:prstGeom>
          <a:noFill/>
          <a:ln w="12700" cap="flat" cmpd="sng" algn="ctr">
            <a:solidFill>
              <a:schemeClr val="tx1">
                <a:lumMod val="65000"/>
                <a:lumOff val="3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rot="10800000">
            <a:off x="9771380" y="6054090"/>
            <a:ext cx="2042160" cy="425450"/>
            <a:chOff x="657" y="9082"/>
            <a:chExt cx="3216" cy="670"/>
          </a:xfrm>
        </p:grpSpPr>
        <p:grpSp>
          <p:nvGrpSpPr>
            <p:cNvPr id="3" name="组合 2"/>
            <p:cNvGrpSpPr/>
            <p:nvPr userDrawn="1"/>
          </p:nvGrpSpPr>
          <p:grpSpPr>
            <a:xfrm rot="5400000">
              <a:off x="2519" y="8122"/>
              <a:ext cx="118" cy="2590"/>
              <a:chOff x="1733" y="5806"/>
              <a:chExt cx="118" cy="2590"/>
            </a:xfrm>
          </p:grpSpPr>
          <p:sp>
            <p:nvSpPr>
              <p:cNvPr id="4" name="椭圆 3"/>
              <p:cNvSpPr/>
              <p:nvPr userDrawn="1"/>
            </p:nvSpPr>
            <p:spPr>
              <a:xfrm>
                <a:off x="1733" y="580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1733" y="605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733" y="630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733" y="6547"/>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1733" y="6795"/>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733" y="7042"/>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1733" y="7289"/>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733" y="753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733" y="778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733" y="803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733" y="8278"/>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rot="5400000">
              <a:off x="1893" y="8398"/>
              <a:ext cx="118" cy="2590"/>
              <a:chOff x="1733" y="5806"/>
              <a:chExt cx="118" cy="2590"/>
            </a:xfrm>
          </p:grpSpPr>
          <p:sp>
            <p:nvSpPr>
              <p:cNvPr id="20" name="椭圆 19"/>
              <p:cNvSpPr/>
              <p:nvPr userDrawn="1"/>
            </p:nvSpPr>
            <p:spPr>
              <a:xfrm>
                <a:off x="1733" y="580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userDrawn="1"/>
            </p:nvSpPr>
            <p:spPr>
              <a:xfrm>
                <a:off x="1733" y="605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userDrawn="1"/>
            </p:nvSpPr>
            <p:spPr>
              <a:xfrm>
                <a:off x="1733" y="630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userDrawn="1"/>
            </p:nvSpPr>
            <p:spPr>
              <a:xfrm>
                <a:off x="1733" y="6547"/>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userDrawn="1"/>
            </p:nvSpPr>
            <p:spPr>
              <a:xfrm>
                <a:off x="1733" y="6795"/>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userDrawn="1"/>
            </p:nvSpPr>
            <p:spPr>
              <a:xfrm>
                <a:off x="1733" y="7042"/>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userDrawn="1"/>
            </p:nvSpPr>
            <p:spPr>
              <a:xfrm>
                <a:off x="1733" y="7289"/>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userDrawn="1"/>
            </p:nvSpPr>
            <p:spPr>
              <a:xfrm>
                <a:off x="1733" y="753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userDrawn="1"/>
            </p:nvSpPr>
            <p:spPr>
              <a:xfrm>
                <a:off x="1733" y="778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userDrawn="1"/>
            </p:nvSpPr>
            <p:spPr>
              <a:xfrm>
                <a:off x="1733" y="803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userDrawn="1"/>
            </p:nvSpPr>
            <p:spPr>
              <a:xfrm>
                <a:off x="1733" y="8278"/>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userDrawn="1"/>
          </p:nvGrpSpPr>
          <p:grpSpPr>
            <a:xfrm rot="5400000">
              <a:off x="2212" y="7846"/>
              <a:ext cx="118" cy="2590"/>
              <a:chOff x="1733" y="5806"/>
              <a:chExt cx="118" cy="2590"/>
            </a:xfrm>
          </p:grpSpPr>
          <p:sp>
            <p:nvSpPr>
              <p:cNvPr id="94" name="椭圆 93"/>
              <p:cNvSpPr/>
              <p:nvPr userDrawn="1"/>
            </p:nvSpPr>
            <p:spPr>
              <a:xfrm>
                <a:off x="1733" y="580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userDrawn="1"/>
            </p:nvSpPr>
            <p:spPr>
              <a:xfrm>
                <a:off x="1733" y="605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userDrawn="1"/>
            </p:nvSpPr>
            <p:spPr>
              <a:xfrm>
                <a:off x="1733" y="630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userDrawn="1"/>
            </p:nvSpPr>
            <p:spPr>
              <a:xfrm>
                <a:off x="1733" y="6547"/>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userDrawn="1"/>
            </p:nvSpPr>
            <p:spPr>
              <a:xfrm>
                <a:off x="1733" y="6795"/>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userDrawn="1"/>
            </p:nvSpPr>
            <p:spPr>
              <a:xfrm>
                <a:off x="1733" y="7042"/>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userDrawn="1"/>
            </p:nvSpPr>
            <p:spPr>
              <a:xfrm>
                <a:off x="1733" y="7289"/>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userDrawn="1"/>
            </p:nvSpPr>
            <p:spPr>
              <a:xfrm>
                <a:off x="1733" y="7536"/>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userDrawn="1"/>
            </p:nvSpPr>
            <p:spPr>
              <a:xfrm>
                <a:off x="1733" y="7783"/>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userDrawn="1"/>
            </p:nvSpPr>
            <p:spPr>
              <a:xfrm>
                <a:off x="1733" y="8030"/>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userDrawn="1"/>
            </p:nvSpPr>
            <p:spPr>
              <a:xfrm>
                <a:off x="1733" y="8278"/>
                <a:ext cx="119" cy="119"/>
              </a:xfrm>
              <a:prstGeom prst="ellipse">
                <a:avLst/>
              </a:prstGeom>
              <a:solidFill>
                <a:schemeClr val="tx1">
                  <a:lumMod val="50000"/>
                  <a:lumOff val="5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5" name="椭圆 104"/>
          <p:cNvSpPr/>
          <p:nvPr userDrawn="1"/>
        </p:nvSpPr>
        <p:spPr>
          <a:xfrm>
            <a:off x="-434247" y="-475979"/>
            <a:ext cx="1009650" cy="1009650"/>
          </a:xfrm>
          <a:prstGeom prst="ellipse">
            <a:avLst/>
          </a:prstGeom>
          <a:solidFill>
            <a:schemeClr val="accent1">
              <a:lumMod val="60000"/>
              <a:lumOff val="4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p:cNvSpPr/>
          <p:nvPr userDrawn="1"/>
        </p:nvSpPr>
        <p:spPr>
          <a:xfrm>
            <a:off x="-365760" y="-411480"/>
            <a:ext cx="1009650" cy="1009650"/>
          </a:xfrm>
          <a:prstGeom prst="ellipse">
            <a:avLst/>
          </a:pr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userDrawn="1"/>
        </p:nvGrpSpPr>
        <p:grpSpPr>
          <a:xfrm flipH="1">
            <a:off x="1750291" y="2112818"/>
            <a:ext cx="8691419" cy="2632365"/>
            <a:chOff x="1693784" y="1756860"/>
            <a:chExt cx="5632609" cy="1955959"/>
          </a:xfrm>
        </p:grpSpPr>
        <p:grpSp>
          <p:nvGrpSpPr>
            <p:cNvPr id="23" name="组合 22"/>
            <p:cNvGrpSpPr/>
            <p:nvPr/>
          </p:nvGrpSpPr>
          <p:grpSpPr>
            <a:xfrm>
              <a:off x="1817609" y="1756860"/>
              <a:ext cx="5508784" cy="1848803"/>
              <a:chOff x="3911" y="3444"/>
              <a:chExt cx="11567" cy="3882"/>
            </a:xfrm>
          </p:grpSpPr>
          <p:cxnSp>
            <p:nvCxnSpPr>
              <p:cNvPr id="27" name="直接连接符 26"/>
              <p:cNvCxnSpPr/>
              <p:nvPr/>
            </p:nvCxnSpPr>
            <p:spPr>
              <a:xfrm flipH="1">
                <a:off x="3911" y="3444"/>
                <a:ext cx="804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17" y="3468"/>
                <a:ext cx="0" cy="3858"/>
              </a:xfrm>
              <a:prstGeom prst="line">
                <a:avLst/>
              </a:prstGeom>
              <a:ln cmpd="sng">
                <a:solidFill>
                  <a:schemeClr val="accent1">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917" y="7320"/>
                <a:ext cx="1155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5478" y="4843"/>
                <a:ext cx="0" cy="248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960" y="4850"/>
                <a:ext cx="51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693784" y="1875446"/>
              <a:ext cx="5508069" cy="1837373"/>
              <a:chOff x="1693784" y="1875446"/>
              <a:chExt cx="5508069" cy="1837373"/>
            </a:xfrm>
          </p:grpSpPr>
          <p:cxnSp>
            <p:nvCxnSpPr>
              <p:cNvPr id="25" name="直接连接符 24"/>
              <p:cNvCxnSpPr/>
              <p:nvPr/>
            </p:nvCxnSpPr>
            <p:spPr>
              <a:xfrm flipH="1">
                <a:off x="1694021" y="1875446"/>
                <a:ext cx="395501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93784" y="1875446"/>
                <a:ext cx="0" cy="1837373"/>
              </a:xfrm>
              <a:prstGeom prst="line">
                <a:avLst/>
              </a:prstGeom>
              <a:ln cmpd="sng">
                <a:solidFill>
                  <a:schemeClr val="accent1">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693784" y="3712819"/>
                <a:ext cx="550497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98995" y="2296451"/>
                <a:ext cx="0" cy="14163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090578" y="2298356"/>
                <a:ext cx="11127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10" name="任意多边形: 形状 9"/>
          <p:cNvSpPr/>
          <p:nvPr userDrawn="1"/>
        </p:nvSpPr>
        <p:spPr>
          <a:xfrm>
            <a:off x="1" y="4370118"/>
            <a:ext cx="5921129" cy="2487881"/>
          </a:xfrm>
          <a:custGeom>
            <a:avLst/>
            <a:gdLst>
              <a:gd name="connsiteX0" fmla="*/ 0 w 10867"/>
              <a:gd name="connsiteY0" fmla="*/ 549 h 5282"/>
              <a:gd name="connsiteX1" fmla="*/ 1655 w 10867"/>
              <a:gd name="connsiteY1" fmla="*/ 3093 h 5282"/>
              <a:gd name="connsiteX2" fmla="*/ 5382 w 10867"/>
              <a:gd name="connsiteY2" fmla="*/ 3147 h 5282"/>
              <a:gd name="connsiteX3" fmla="*/ 7546 w 10867"/>
              <a:gd name="connsiteY3" fmla="*/ 4838 h 5282"/>
              <a:gd name="connsiteX4" fmla="*/ 9091 w 10867"/>
              <a:gd name="connsiteY4" fmla="*/ 5275 h 5282"/>
              <a:gd name="connsiteX5" fmla="*/ 10867 w 10867"/>
              <a:gd name="connsiteY5" fmla="*/ 5116 h 5282"/>
              <a:gd name="connsiteX6" fmla="*/ 9706 w 10867"/>
              <a:gd name="connsiteY6" fmla="*/ 281 h 5282"/>
              <a:gd name="connsiteX7" fmla="*/ 8070 w 10867"/>
              <a:gd name="connsiteY7" fmla="*/ 0 h 5282"/>
              <a:gd name="connsiteX8" fmla="*/ 0 w 10867"/>
              <a:gd name="connsiteY8" fmla="*/ 549 h 5282"/>
              <a:gd name="connsiteX0-1" fmla="*/ 0 w 9991"/>
              <a:gd name="connsiteY0-2" fmla="*/ 0 h 10000"/>
              <a:gd name="connsiteX1-3" fmla="*/ 2 w 9991"/>
              <a:gd name="connsiteY1-4" fmla="*/ 2 h 10000"/>
              <a:gd name="connsiteX2-5" fmla="*/ 2879 w 9991"/>
              <a:gd name="connsiteY2-6" fmla="*/ 2445 h 10000"/>
              <a:gd name="connsiteX3-7" fmla="*/ 3958 w 9991"/>
              <a:gd name="connsiteY3-8" fmla="*/ 6053 h 10000"/>
              <a:gd name="connsiteX4-9" fmla="*/ 7292 w 9991"/>
              <a:gd name="connsiteY4-10" fmla="*/ 4663 h 10000"/>
              <a:gd name="connsiteX5-11" fmla="*/ 9954 w 9991"/>
              <a:gd name="connsiteY5-12" fmla="*/ 9977 h 10000"/>
              <a:gd name="connsiteX6-13" fmla="*/ 9945 w 9991"/>
              <a:gd name="connsiteY6-14" fmla="*/ 10000 h 10000"/>
              <a:gd name="connsiteX7-15" fmla="*/ 0 w 9991"/>
              <a:gd name="connsiteY7-16" fmla="*/ 10000 h 10000"/>
              <a:gd name="connsiteX8-17" fmla="*/ 0 w 9991"/>
              <a:gd name="connsiteY8-18" fmla="*/ 0 h 10000"/>
              <a:gd name="connsiteX0-19" fmla="*/ 0 w 10000"/>
              <a:gd name="connsiteY0-20" fmla="*/ 0 h 10000"/>
              <a:gd name="connsiteX1-21" fmla="*/ 2 w 10000"/>
              <a:gd name="connsiteY1-22" fmla="*/ 2 h 10000"/>
              <a:gd name="connsiteX2-23" fmla="*/ 3134 w 10000"/>
              <a:gd name="connsiteY2-24" fmla="*/ 1395 h 10000"/>
              <a:gd name="connsiteX3-25" fmla="*/ 3962 w 10000"/>
              <a:gd name="connsiteY3-26" fmla="*/ 6053 h 10000"/>
              <a:gd name="connsiteX4-27" fmla="*/ 7299 w 10000"/>
              <a:gd name="connsiteY4-28" fmla="*/ 4663 h 10000"/>
              <a:gd name="connsiteX5-29" fmla="*/ 9963 w 10000"/>
              <a:gd name="connsiteY5-30" fmla="*/ 9977 h 10000"/>
              <a:gd name="connsiteX6-31" fmla="*/ 9954 w 10000"/>
              <a:gd name="connsiteY6-32" fmla="*/ 10000 h 10000"/>
              <a:gd name="connsiteX7-33" fmla="*/ 0 w 10000"/>
              <a:gd name="connsiteY7-34" fmla="*/ 10000 h 10000"/>
              <a:gd name="connsiteX8-35" fmla="*/ 0 w 10000"/>
              <a:gd name="connsiteY8-36" fmla="*/ 0 h 10000"/>
              <a:gd name="connsiteX0-37" fmla="*/ 0 w 9998"/>
              <a:gd name="connsiteY0-38" fmla="*/ 0 h 10000"/>
              <a:gd name="connsiteX1-39" fmla="*/ 2 w 9998"/>
              <a:gd name="connsiteY1-40" fmla="*/ 2 h 10000"/>
              <a:gd name="connsiteX2-41" fmla="*/ 3134 w 9998"/>
              <a:gd name="connsiteY2-42" fmla="*/ 1395 h 10000"/>
              <a:gd name="connsiteX3-43" fmla="*/ 4719 w 9998"/>
              <a:gd name="connsiteY3-44" fmla="*/ 4716 h 10000"/>
              <a:gd name="connsiteX4-45" fmla="*/ 7299 w 9998"/>
              <a:gd name="connsiteY4-46" fmla="*/ 4663 h 10000"/>
              <a:gd name="connsiteX5-47" fmla="*/ 9963 w 9998"/>
              <a:gd name="connsiteY5-48" fmla="*/ 9977 h 10000"/>
              <a:gd name="connsiteX6-49" fmla="*/ 9954 w 9998"/>
              <a:gd name="connsiteY6-50" fmla="*/ 10000 h 10000"/>
              <a:gd name="connsiteX7-51" fmla="*/ 0 w 9998"/>
              <a:gd name="connsiteY7-52" fmla="*/ 10000 h 10000"/>
              <a:gd name="connsiteX8-53" fmla="*/ 0 w 9998"/>
              <a:gd name="connsiteY8-54" fmla="*/ 0 h 10000"/>
              <a:gd name="connsiteX0-55" fmla="*/ 0 w 10482"/>
              <a:gd name="connsiteY0-56" fmla="*/ 0 h 10000"/>
              <a:gd name="connsiteX1-57" fmla="*/ 2 w 10482"/>
              <a:gd name="connsiteY1-58" fmla="*/ 2 h 10000"/>
              <a:gd name="connsiteX2-59" fmla="*/ 3135 w 10482"/>
              <a:gd name="connsiteY2-60" fmla="*/ 1395 h 10000"/>
              <a:gd name="connsiteX3-61" fmla="*/ 4720 w 10482"/>
              <a:gd name="connsiteY3-62" fmla="*/ 4716 h 10000"/>
              <a:gd name="connsiteX4-63" fmla="*/ 7300 w 10482"/>
              <a:gd name="connsiteY4-64" fmla="*/ 4663 h 10000"/>
              <a:gd name="connsiteX5-65" fmla="*/ 9965 w 10482"/>
              <a:gd name="connsiteY5-66" fmla="*/ 9977 h 10000"/>
              <a:gd name="connsiteX6-67" fmla="*/ 10482 w 10482"/>
              <a:gd name="connsiteY6-68" fmla="*/ 10000 h 10000"/>
              <a:gd name="connsiteX7-69" fmla="*/ 0 w 10482"/>
              <a:gd name="connsiteY7-70" fmla="*/ 10000 h 10000"/>
              <a:gd name="connsiteX8-71" fmla="*/ 0 w 10482"/>
              <a:gd name="connsiteY8-72" fmla="*/ 0 h 10000"/>
              <a:gd name="connsiteX0-73" fmla="*/ 0 w 11439"/>
              <a:gd name="connsiteY0-74" fmla="*/ 0 h 10000"/>
              <a:gd name="connsiteX1-75" fmla="*/ 2 w 11439"/>
              <a:gd name="connsiteY1-76" fmla="*/ 2 h 10000"/>
              <a:gd name="connsiteX2-77" fmla="*/ 3135 w 11439"/>
              <a:gd name="connsiteY2-78" fmla="*/ 1395 h 10000"/>
              <a:gd name="connsiteX3-79" fmla="*/ 4720 w 11439"/>
              <a:gd name="connsiteY3-80" fmla="*/ 4716 h 10000"/>
              <a:gd name="connsiteX4-81" fmla="*/ 7300 w 11439"/>
              <a:gd name="connsiteY4-82" fmla="*/ 4663 h 10000"/>
              <a:gd name="connsiteX5-83" fmla="*/ 11416 w 11439"/>
              <a:gd name="connsiteY5-84" fmla="*/ 9213 h 10000"/>
              <a:gd name="connsiteX6-85" fmla="*/ 10482 w 11439"/>
              <a:gd name="connsiteY6-86" fmla="*/ 10000 h 10000"/>
              <a:gd name="connsiteX7-87" fmla="*/ 0 w 11439"/>
              <a:gd name="connsiteY7-88" fmla="*/ 10000 h 10000"/>
              <a:gd name="connsiteX8-89" fmla="*/ 0 w 11439"/>
              <a:gd name="connsiteY8-90" fmla="*/ 0 h 10000"/>
              <a:gd name="connsiteX0-91" fmla="*/ 0 w 10739"/>
              <a:gd name="connsiteY0-92" fmla="*/ 0 h 10000"/>
              <a:gd name="connsiteX1-93" fmla="*/ 2 w 10739"/>
              <a:gd name="connsiteY1-94" fmla="*/ 2 h 10000"/>
              <a:gd name="connsiteX2-95" fmla="*/ 3135 w 10739"/>
              <a:gd name="connsiteY2-96" fmla="*/ 1395 h 10000"/>
              <a:gd name="connsiteX3-97" fmla="*/ 4720 w 10739"/>
              <a:gd name="connsiteY3-98" fmla="*/ 4716 h 10000"/>
              <a:gd name="connsiteX4-99" fmla="*/ 7300 w 10739"/>
              <a:gd name="connsiteY4-100" fmla="*/ 4663 h 10000"/>
              <a:gd name="connsiteX5-101" fmla="*/ 10482 w 10739"/>
              <a:gd name="connsiteY5-102" fmla="*/ 10000 h 10000"/>
              <a:gd name="connsiteX6-103" fmla="*/ 0 w 10739"/>
              <a:gd name="connsiteY6-104" fmla="*/ 10000 h 10000"/>
              <a:gd name="connsiteX7-105" fmla="*/ 0 w 10739"/>
              <a:gd name="connsiteY7-106" fmla="*/ 0 h 10000"/>
              <a:gd name="connsiteX0-107" fmla="*/ 0 w 10482"/>
              <a:gd name="connsiteY0-108" fmla="*/ 0 h 10000"/>
              <a:gd name="connsiteX1-109" fmla="*/ 2 w 10482"/>
              <a:gd name="connsiteY1-110" fmla="*/ 2 h 10000"/>
              <a:gd name="connsiteX2-111" fmla="*/ 3135 w 10482"/>
              <a:gd name="connsiteY2-112" fmla="*/ 1395 h 10000"/>
              <a:gd name="connsiteX3-113" fmla="*/ 4720 w 10482"/>
              <a:gd name="connsiteY3-114" fmla="*/ 4716 h 10000"/>
              <a:gd name="connsiteX4-115" fmla="*/ 7300 w 10482"/>
              <a:gd name="connsiteY4-116" fmla="*/ 4663 h 10000"/>
              <a:gd name="connsiteX5-117" fmla="*/ 10482 w 10482"/>
              <a:gd name="connsiteY5-118" fmla="*/ 10000 h 10000"/>
              <a:gd name="connsiteX6-119" fmla="*/ 0 w 10482"/>
              <a:gd name="connsiteY6-120" fmla="*/ 10000 h 10000"/>
              <a:gd name="connsiteX7-121" fmla="*/ 0 w 10482"/>
              <a:gd name="connsiteY7-12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482" h="10000">
                <a:moveTo>
                  <a:pt x="0" y="0"/>
                </a:moveTo>
                <a:lnTo>
                  <a:pt x="2" y="2"/>
                </a:lnTo>
                <a:cubicBezTo>
                  <a:pt x="610" y="438"/>
                  <a:pt x="2348" y="609"/>
                  <a:pt x="3135" y="1395"/>
                </a:cubicBezTo>
                <a:cubicBezTo>
                  <a:pt x="3921" y="2181"/>
                  <a:pt x="4026" y="4171"/>
                  <a:pt x="4720" y="4716"/>
                </a:cubicBezTo>
                <a:cubicBezTo>
                  <a:pt x="5414" y="5261"/>
                  <a:pt x="6340" y="3782"/>
                  <a:pt x="7300" y="4663"/>
                </a:cubicBezTo>
                <a:cubicBezTo>
                  <a:pt x="8260" y="5544"/>
                  <a:pt x="10438" y="8156"/>
                  <a:pt x="10482" y="10000"/>
                </a:cubicBezTo>
                <a:lnTo>
                  <a:pt x="0" y="10000"/>
                </a:lnTo>
                <a:lnTo>
                  <a:pt x="0" y="0"/>
                </a:lnTo>
                <a:close/>
              </a:path>
            </a:pathLst>
          </a:custGeom>
          <a:solidFill>
            <a:schemeClr val="accent1">
              <a:lumMod val="60000"/>
              <a:lumOff val="40000"/>
            </a:schemeClr>
          </a:solidFill>
          <a:ln w="12700" cap="flat" cmpd="sng" algn="ctr">
            <a:noFill/>
            <a:prstDash val="solid"/>
            <a:miter lim="800000"/>
          </a:ln>
          <a:effectLst>
            <a:outerShdw blurRad="50800" dist="38100" dir="18960000" sx="101000" sy="101000" algn="b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effectLst>
                <a:outerShdw blurRad="50800" dist="38100" dir="2700000" algn="tl" rotWithShape="0">
                  <a:prstClr val="black">
                    <a:alpha val="40000"/>
                  </a:prstClr>
                </a:outerShdw>
              </a:effectLst>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任意多边形: 形状 3"/>
          <p:cNvSpPr/>
          <p:nvPr userDrawn="1"/>
        </p:nvSpPr>
        <p:spPr>
          <a:xfrm flipH="1">
            <a:off x="5971540" y="5332095"/>
            <a:ext cx="6220460" cy="1525905"/>
          </a:xfrm>
          <a:custGeom>
            <a:avLst/>
            <a:gdLst/>
            <a:ahLst/>
            <a:cxnLst>
              <a:cxn ang="3">
                <a:pos x="hc" y="t"/>
              </a:cxn>
              <a:cxn ang="cd2">
                <a:pos x="l" y="vc"/>
              </a:cxn>
              <a:cxn ang="cd4">
                <a:pos x="hc" y="b"/>
              </a:cxn>
              <a:cxn ang="0">
                <a:pos x="r" y="vc"/>
              </a:cxn>
            </a:cxnLst>
            <a:rect l="l" t="t" r="r" b="b"/>
            <a:pathLst>
              <a:path w="3985" h="4898">
                <a:moveTo>
                  <a:pt x="0" y="271"/>
                </a:moveTo>
                <a:lnTo>
                  <a:pt x="7" y="290"/>
                </a:lnTo>
                <a:cubicBezTo>
                  <a:pt x="215" y="903"/>
                  <a:pt x="465" y="2276"/>
                  <a:pt x="1054" y="2797"/>
                </a:cubicBezTo>
                <a:cubicBezTo>
                  <a:pt x="1683" y="3353"/>
                  <a:pt x="2523" y="2542"/>
                  <a:pt x="3108" y="2960"/>
                </a:cubicBezTo>
                <a:cubicBezTo>
                  <a:pt x="3693" y="3378"/>
                  <a:pt x="3795" y="4346"/>
                  <a:pt x="3981" y="4888"/>
                </a:cubicBezTo>
                <a:lnTo>
                  <a:pt x="3985" y="4898"/>
                </a:lnTo>
                <a:lnTo>
                  <a:pt x="0" y="4898"/>
                </a:lnTo>
                <a:lnTo>
                  <a:pt x="0" y="271"/>
                </a:lnTo>
                <a:close/>
                <a:moveTo>
                  <a:pt x="0" y="0"/>
                </a:moveTo>
                <a:lnTo>
                  <a:pt x="0" y="2"/>
                </a:lnTo>
                <a:cubicBezTo>
                  <a:pt x="5" y="21"/>
                  <a:pt x="6" y="42"/>
                  <a:pt x="1" y="60"/>
                </a:cubicBezTo>
                <a:lnTo>
                  <a:pt x="0" y="63"/>
                </a:lnTo>
                <a:lnTo>
                  <a:pt x="0" y="0"/>
                </a:lnTo>
                <a:close/>
              </a:path>
            </a:pathLst>
          </a:custGeom>
          <a:solidFill>
            <a:schemeClr val="accent2"/>
          </a:solidFill>
          <a:ln w="12700" cap="flat" cmpd="sng" algn="ctr">
            <a:noFill/>
            <a:prstDash val="solid"/>
            <a:miter lim="800000"/>
          </a:ln>
          <a:effectLst>
            <a:outerShdw blurRad="50800" dist="38100" dir="19860000" algn="b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任意多边形: 形状 1"/>
          <p:cNvSpPr/>
          <p:nvPr userDrawn="1"/>
        </p:nvSpPr>
        <p:spPr>
          <a:xfrm flipH="1">
            <a:off x="0" y="-1"/>
            <a:ext cx="4504690" cy="1532965"/>
          </a:xfrm>
          <a:custGeom>
            <a:avLst/>
            <a:gdLst>
              <a:gd name="connisteX0" fmla="*/ 97583 w 3887647"/>
              <a:gd name="connsiteY0" fmla="*/ 800959 h 2935059"/>
              <a:gd name="connisteX1" fmla="*/ 1344088 w 3887647"/>
              <a:gd name="connsiteY1" fmla="*/ 2196689 h 2935059"/>
              <a:gd name="connisteX2" fmla="*/ 2729658 w 3887647"/>
              <a:gd name="connsiteY2" fmla="*/ 2208119 h 2935059"/>
              <a:gd name="connisteX3" fmla="*/ 3433873 w 3887647"/>
              <a:gd name="connsiteY3" fmla="*/ 2843119 h 2935059"/>
              <a:gd name="connisteX4" fmla="*/ 3814873 w 3887647"/>
              <a:gd name="connsiteY4" fmla="*/ 339314 h 2935059"/>
              <a:gd name="connisteX5" fmla="*/ 2245153 w 3887647"/>
              <a:gd name="connsiteY5" fmla="*/ 85314 h 2935059"/>
              <a:gd name="connisteX6" fmla="*/ 409368 w 3887647"/>
              <a:gd name="connsiteY6" fmla="*/ 408529 h 2935059"/>
              <a:gd name="connisteX7" fmla="*/ 97583 w 3887647"/>
              <a:gd name="connsiteY7" fmla="*/ 800959 h 29350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6" h="3346">
                <a:moveTo>
                  <a:pt x="0" y="0"/>
                </a:moveTo>
                <a:lnTo>
                  <a:pt x="5146" y="0"/>
                </a:lnTo>
                <a:lnTo>
                  <a:pt x="5146" y="3325"/>
                </a:lnTo>
                <a:lnTo>
                  <a:pt x="5141" y="3328"/>
                </a:lnTo>
                <a:cubicBezTo>
                  <a:pt x="4874" y="3501"/>
                  <a:pt x="4723" y="2383"/>
                  <a:pt x="4137" y="2201"/>
                </a:cubicBezTo>
                <a:cubicBezTo>
                  <a:pt x="3479" y="1997"/>
                  <a:pt x="2784" y="2626"/>
                  <a:pt x="1955" y="2183"/>
                </a:cubicBezTo>
                <a:cubicBezTo>
                  <a:pt x="1139" y="1747"/>
                  <a:pt x="312" y="585"/>
                  <a:pt x="6" y="12"/>
                </a:cubicBezTo>
                <a:lnTo>
                  <a:pt x="0" y="0"/>
                </a:lnTo>
                <a:close/>
              </a:path>
            </a:pathLst>
          </a:custGeom>
          <a:solidFill>
            <a:schemeClr val="accent2"/>
          </a:solidFill>
          <a:ln w="12700" cap="flat" cmpd="sng" algn="ctr">
            <a:noFill/>
            <a:prstDash val="solid"/>
            <a:miter lim="800000"/>
          </a:ln>
          <a:effectLst>
            <a:outerShdw blurRad="50800" dist="38100" dir="7800000" algn="b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1" name="矩形 20"/>
          <p:cNvSpPr/>
          <p:nvPr userDrawn="1"/>
        </p:nvSpPr>
        <p:spPr>
          <a:xfrm>
            <a:off x="306705" y="281305"/>
            <a:ext cx="11578590" cy="6295390"/>
          </a:xfrm>
          <a:prstGeom prst="rect">
            <a:avLst/>
          </a:prstGeom>
          <a:solidFill>
            <a:schemeClr val="bg1"/>
          </a:solidFill>
          <a:ln w="12700" cap="flat" cmpd="sng" algn="ctr">
            <a:noFill/>
            <a:prstDash val="solid"/>
            <a:miter lim="800000"/>
          </a:ln>
          <a:effectLst>
            <a:outerShdw blurRad="50800" dist="508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sp>
        <p:nvSpPr>
          <p:cNvPr id="3" name="任意多边形: 形状 2"/>
          <p:cNvSpPr/>
          <p:nvPr userDrawn="1"/>
        </p:nvSpPr>
        <p:spPr>
          <a:xfrm>
            <a:off x="0" y="5704205"/>
            <a:ext cx="1753870" cy="1153795"/>
          </a:xfrm>
          <a:custGeom>
            <a:avLst/>
            <a:gdLst/>
            <a:ahLst/>
            <a:cxnLst>
              <a:cxn ang="3">
                <a:pos x="hc" y="t"/>
              </a:cxn>
              <a:cxn ang="cd2">
                <a:pos x="l" y="vc"/>
              </a:cxn>
              <a:cxn ang="cd4">
                <a:pos x="hc" y="b"/>
              </a:cxn>
              <a:cxn ang="0">
                <a:pos x="r" y="vc"/>
              </a:cxn>
            </a:cxnLst>
            <a:rect l="l" t="t" r="r" b="b"/>
            <a:pathLst>
              <a:path w="3985" h="4898">
                <a:moveTo>
                  <a:pt x="0" y="271"/>
                </a:moveTo>
                <a:lnTo>
                  <a:pt x="7" y="290"/>
                </a:lnTo>
                <a:cubicBezTo>
                  <a:pt x="215" y="903"/>
                  <a:pt x="465" y="2276"/>
                  <a:pt x="1054" y="2797"/>
                </a:cubicBezTo>
                <a:cubicBezTo>
                  <a:pt x="1683" y="3353"/>
                  <a:pt x="2523" y="2542"/>
                  <a:pt x="3108" y="2960"/>
                </a:cubicBezTo>
                <a:cubicBezTo>
                  <a:pt x="3693" y="3378"/>
                  <a:pt x="3795" y="4346"/>
                  <a:pt x="3981" y="4888"/>
                </a:cubicBezTo>
                <a:lnTo>
                  <a:pt x="3985" y="4898"/>
                </a:lnTo>
                <a:lnTo>
                  <a:pt x="0" y="4898"/>
                </a:lnTo>
                <a:lnTo>
                  <a:pt x="0" y="271"/>
                </a:lnTo>
                <a:close/>
                <a:moveTo>
                  <a:pt x="0" y="0"/>
                </a:moveTo>
                <a:lnTo>
                  <a:pt x="0" y="2"/>
                </a:lnTo>
                <a:cubicBezTo>
                  <a:pt x="5" y="21"/>
                  <a:pt x="6" y="42"/>
                  <a:pt x="1" y="60"/>
                </a:cubicBezTo>
                <a:lnTo>
                  <a:pt x="0" y="63"/>
                </a:lnTo>
                <a:lnTo>
                  <a:pt x="0" y="0"/>
                </a:lnTo>
                <a:close/>
              </a:path>
            </a:pathLst>
          </a:custGeom>
          <a:solidFill>
            <a:schemeClr val="accent2"/>
          </a:solidFill>
          <a:ln w="12700" cap="flat" cmpd="sng" algn="ctr">
            <a:noFill/>
            <a:prstDash val="solid"/>
            <a:miter lim="800000"/>
          </a:ln>
          <a:effectLst>
            <a:outerShdw blurRad="50800" dist="38100" dir="19860000" algn="b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任意多边形: 形状 8"/>
          <p:cNvSpPr/>
          <p:nvPr userDrawn="1"/>
        </p:nvSpPr>
        <p:spPr>
          <a:xfrm>
            <a:off x="9904095" y="0"/>
            <a:ext cx="2284095" cy="615950"/>
          </a:xfrm>
          <a:custGeom>
            <a:avLst/>
            <a:gdLst>
              <a:gd name="connisteX0" fmla="*/ 97583 w 3887647"/>
              <a:gd name="connsiteY0" fmla="*/ 800959 h 2935059"/>
              <a:gd name="connisteX1" fmla="*/ 1344088 w 3887647"/>
              <a:gd name="connsiteY1" fmla="*/ 2196689 h 2935059"/>
              <a:gd name="connisteX2" fmla="*/ 2729658 w 3887647"/>
              <a:gd name="connsiteY2" fmla="*/ 2208119 h 2935059"/>
              <a:gd name="connisteX3" fmla="*/ 3433873 w 3887647"/>
              <a:gd name="connsiteY3" fmla="*/ 2843119 h 2935059"/>
              <a:gd name="connisteX4" fmla="*/ 3814873 w 3887647"/>
              <a:gd name="connsiteY4" fmla="*/ 339314 h 2935059"/>
              <a:gd name="connisteX5" fmla="*/ 2245153 w 3887647"/>
              <a:gd name="connsiteY5" fmla="*/ 85314 h 2935059"/>
              <a:gd name="connisteX6" fmla="*/ 409368 w 3887647"/>
              <a:gd name="connsiteY6" fmla="*/ 408529 h 2935059"/>
              <a:gd name="connisteX7" fmla="*/ 97583 w 3887647"/>
              <a:gd name="connsiteY7" fmla="*/ 800959 h 29350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146" h="3346">
                <a:moveTo>
                  <a:pt x="0" y="0"/>
                </a:moveTo>
                <a:lnTo>
                  <a:pt x="5146" y="0"/>
                </a:lnTo>
                <a:lnTo>
                  <a:pt x="5146" y="3325"/>
                </a:lnTo>
                <a:lnTo>
                  <a:pt x="5141" y="3328"/>
                </a:lnTo>
                <a:cubicBezTo>
                  <a:pt x="4874" y="3501"/>
                  <a:pt x="4723" y="2383"/>
                  <a:pt x="4137" y="2201"/>
                </a:cubicBezTo>
                <a:cubicBezTo>
                  <a:pt x="3479" y="1997"/>
                  <a:pt x="2784" y="2626"/>
                  <a:pt x="1955" y="2183"/>
                </a:cubicBezTo>
                <a:cubicBezTo>
                  <a:pt x="1139" y="1747"/>
                  <a:pt x="312" y="585"/>
                  <a:pt x="6" y="12"/>
                </a:cubicBezTo>
                <a:lnTo>
                  <a:pt x="0" y="0"/>
                </a:lnTo>
                <a:close/>
              </a:path>
            </a:pathLst>
          </a:custGeom>
          <a:solidFill>
            <a:schemeClr val="accent2"/>
          </a:solidFill>
          <a:ln w="12700" cap="flat" cmpd="sng" algn="ctr">
            <a:noFill/>
            <a:prstDash val="solid"/>
            <a:miter lim="800000"/>
          </a:ln>
          <a:effectLst>
            <a:outerShdw blurRad="50800" dist="38100" dir="7800000" algn="br"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 name="任意多边形: 形状 4"/>
          <p:cNvSpPr/>
          <p:nvPr userDrawn="1"/>
        </p:nvSpPr>
        <p:spPr>
          <a:xfrm>
            <a:off x="9605645" y="0"/>
            <a:ext cx="2586355" cy="533400"/>
          </a:xfrm>
          <a:custGeom>
            <a:avLst/>
            <a:gdLst>
              <a:gd name="connisteX0" fmla="*/ 0 w 3590925"/>
              <a:gd name="connsiteY0" fmla="*/ 0 h 2101215"/>
              <a:gd name="connisteX1" fmla="*/ 1604645 w 3590925"/>
              <a:gd name="connsiteY1" fmla="*/ 588645 h 2101215"/>
              <a:gd name="connisteX2" fmla="*/ 2263140 w 3590925"/>
              <a:gd name="connsiteY2" fmla="*/ 1743075 h 2101215"/>
              <a:gd name="connisteX3" fmla="*/ 3013075 w 3590925"/>
              <a:gd name="connsiteY3" fmla="*/ 1766570 h 2101215"/>
              <a:gd name="connisteX4" fmla="*/ 3590925 w 3590925"/>
              <a:gd name="connsiteY4" fmla="*/ 2101215 h 2101215"/>
              <a:gd name="connsiteX0" fmla="*/ 0 w 3590925"/>
              <a:gd name="connsiteY0-1" fmla="*/ 0 h 2101215"/>
              <a:gd name="connsiteX1" fmla="*/ 1657738 w 3590925"/>
              <a:gd name="connsiteY1-2" fmla="*/ 263803 h 2101215"/>
              <a:gd name="connsiteX2" fmla="*/ 2263140 w 3590925"/>
              <a:gd name="connsiteY2-3" fmla="*/ 1743075 h 2101215"/>
              <a:gd name="connsiteX3" fmla="*/ 3013075 w 3590925"/>
              <a:gd name="connsiteY3-4" fmla="*/ 1766570 h 2101215"/>
              <a:gd name="connsiteX4" fmla="*/ 3590925 w 3590925"/>
              <a:gd name="connsiteY4-5" fmla="*/ 2101215 h 2101215"/>
              <a:gd name="connsiteX0-6" fmla="*/ 0 w 2586589"/>
              <a:gd name="connsiteY0-7" fmla="*/ 0 h 2109995"/>
              <a:gd name="connsiteX1-8" fmla="*/ 653402 w 2586589"/>
              <a:gd name="connsiteY1-9" fmla="*/ 272583 h 2109995"/>
              <a:gd name="connsiteX2-10" fmla="*/ 1258804 w 2586589"/>
              <a:gd name="connsiteY2-11" fmla="*/ 1751855 h 2109995"/>
              <a:gd name="connsiteX3-12" fmla="*/ 2008739 w 2586589"/>
              <a:gd name="connsiteY3-13" fmla="*/ 1775350 h 2109995"/>
              <a:gd name="connsiteX4-14" fmla="*/ 2586589 w 2586589"/>
              <a:gd name="connsiteY4-15" fmla="*/ 2109995 h 2109995"/>
            </a:gdLst>
            <a:ahLst/>
            <a:cxnLst>
              <a:cxn ang="0">
                <a:pos x="connsiteX0-6" y="connsiteY0-1"/>
              </a:cxn>
              <a:cxn ang="0">
                <a:pos x="connsiteX1-8" y="connsiteY1-2"/>
              </a:cxn>
              <a:cxn ang="0">
                <a:pos x="connsiteX2-10" y="connsiteY2-3"/>
              </a:cxn>
              <a:cxn ang="0">
                <a:pos x="connsiteX3-12" y="connsiteY3-4"/>
              </a:cxn>
              <a:cxn ang="0">
                <a:pos x="connsiteX4-14" y="connsiteY4-5"/>
              </a:cxn>
            </a:cxnLst>
            <a:rect l="l" t="t" r="r" b="b"/>
            <a:pathLst>
              <a:path w="2586589" h="2109995">
                <a:moveTo>
                  <a:pt x="0" y="0"/>
                </a:moveTo>
                <a:cubicBezTo>
                  <a:pt x="307975" y="94615"/>
                  <a:pt x="443601" y="-19393"/>
                  <a:pt x="653402" y="272583"/>
                </a:cubicBezTo>
                <a:cubicBezTo>
                  <a:pt x="863203" y="564559"/>
                  <a:pt x="1032915" y="1501394"/>
                  <a:pt x="1258804" y="1751855"/>
                </a:cubicBezTo>
                <a:cubicBezTo>
                  <a:pt x="1484694" y="2002316"/>
                  <a:pt x="1743309" y="1703595"/>
                  <a:pt x="2008739" y="1775350"/>
                </a:cubicBezTo>
                <a:cubicBezTo>
                  <a:pt x="2274169" y="1847105"/>
                  <a:pt x="2486259" y="2043320"/>
                  <a:pt x="2586589" y="2109995"/>
                </a:cubicBezTo>
              </a:path>
            </a:pathLst>
          </a:cu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635" y="5704840"/>
            <a:ext cx="1910715" cy="1146810"/>
          </a:xfrm>
          <a:custGeom>
            <a:avLst/>
            <a:gdLst>
              <a:gd name="connsiteX0" fmla="*/ 0 w 5507"/>
              <a:gd name="connsiteY0" fmla="*/ 0 h 3855"/>
              <a:gd name="connsiteX1" fmla="*/ 1453 w 5507"/>
              <a:gd name="connsiteY1" fmla="*/ 618 h 3855"/>
              <a:gd name="connsiteX2" fmla="*/ 2107 w 5507"/>
              <a:gd name="connsiteY2" fmla="*/ 2236 h 3855"/>
              <a:gd name="connsiteX3" fmla="*/ 4204 w 5507"/>
              <a:gd name="connsiteY3" fmla="*/ 2855 h 3855"/>
              <a:gd name="connsiteX4" fmla="*/ 5507 w 5507"/>
              <a:gd name="connsiteY4" fmla="*/ 3855 h 3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 h="3855">
                <a:moveTo>
                  <a:pt x="0" y="0"/>
                </a:moveTo>
                <a:cubicBezTo>
                  <a:pt x="278" y="91"/>
                  <a:pt x="1032" y="171"/>
                  <a:pt x="1453" y="618"/>
                </a:cubicBezTo>
                <a:cubicBezTo>
                  <a:pt x="1874" y="1065"/>
                  <a:pt x="1729" y="1836"/>
                  <a:pt x="2107" y="2236"/>
                </a:cubicBezTo>
                <a:cubicBezTo>
                  <a:pt x="2485" y="2636"/>
                  <a:pt x="3524" y="2531"/>
                  <a:pt x="4204" y="2855"/>
                </a:cubicBezTo>
                <a:cubicBezTo>
                  <a:pt x="4884" y="3179"/>
                  <a:pt x="5099" y="3615"/>
                  <a:pt x="5507" y="3855"/>
                </a:cubicBezTo>
              </a:path>
            </a:pathLst>
          </a:custGeom>
          <a:noFill/>
          <a:ln w="12700" cap="flat" cmpd="sng" algn="ctr">
            <a:solidFill>
              <a:schemeClr val="tx1">
                <a:lumMod val="50000"/>
                <a:lumOff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306705" y="281305"/>
            <a:ext cx="654262" cy="626745"/>
          </a:xfrm>
          <a:custGeom>
            <a:avLst/>
            <a:gdLst>
              <a:gd name="connsiteX0" fmla="*/ 431832 w 692150"/>
              <a:gd name="connsiteY0" fmla="*/ 0 h 692150"/>
              <a:gd name="connsiteX1" fmla="*/ 692150 w 692150"/>
              <a:gd name="connsiteY1" fmla="*/ 0 h 692150"/>
              <a:gd name="connsiteX2" fmla="*/ 0 w 692150"/>
              <a:gd name="connsiteY2" fmla="*/ 692150 h 692150"/>
              <a:gd name="connsiteX3" fmla="*/ 0 w 692150"/>
              <a:gd name="connsiteY3" fmla="*/ 431832 h 692150"/>
              <a:gd name="connsiteX4" fmla="*/ 431832 w 692150"/>
              <a:gd name="connsiteY4" fmla="*/ 0 h 69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 h="692150">
                <a:moveTo>
                  <a:pt x="431832" y="0"/>
                </a:moveTo>
                <a:lnTo>
                  <a:pt x="692150" y="0"/>
                </a:lnTo>
                <a:cubicBezTo>
                  <a:pt x="692150" y="382264"/>
                  <a:pt x="382264" y="692150"/>
                  <a:pt x="0" y="692150"/>
                </a:cubicBezTo>
                <a:lnTo>
                  <a:pt x="0" y="431832"/>
                </a:lnTo>
                <a:cubicBezTo>
                  <a:pt x="238494" y="431832"/>
                  <a:pt x="431832" y="238494"/>
                  <a:pt x="431832"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1" name="标题 10"/>
          <p:cNvSpPr>
            <a:spLocks noGrp="1"/>
          </p:cNvSpPr>
          <p:nvPr>
            <p:ph type="title"/>
          </p:nvPr>
        </p:nvSpPr>
        <p:spPr>
          <a:xfrm>
            <a:off x="863600" y="533400"/>
            <a:ext cx="4645660" cy="374650"/>
          </a:xfrm>
          <a:prstGeom prst="rect">
            <a:avLst/>
          </a:prstGeom>
        </p:spPr>
        <p:txBody>
          <a:bodyPr/>
          <a:lstStyle>
            <a:lvl1pPr>
              <a:defRPr sz="2800"/>
            </a:lvl1pPr>
          </a:lstStyle>
          <a:p>
            <a:r>
              <a:rPr lang="zh-CN" altLang="en-US" dirty="0"/>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6055" indent="-186055" algn="l" defTabSz="742950" rtl="0" eaLnBrk="1" latinLnBrk="0" hangingPunct="1">
        <a:lnSpc>
          <a:spcPct val="90000"/>
        </a:lnSpc>
        <a:spcBef>
          <a:spcPts val="815"/>
        </a:spcBef>
        <a:buFont typeface="Arial" panose="020B0604020202020204" pitchFamily="34" charset="0"/>
        <a:buChar char="•"/>
        <a:defRPr sz="2275" kern="1200">
          <a:solidFill>
            <a:schemeClr val="tx1"/>
          </a:solidFill>
          <a:latin typeface="+mn-lt"/>
          <a:ea typeface="+mn-ea"/>
          <a:cs typeface="+mn-cs"/>
        </a:defRPr>
      </a:lvl1pPr>
      <a:lvl2pPr marL="557530" indent="-186055" algn="l" defTabSz="742950" rtl="0" eaLnBrk="1" latinLnBrk="0" hangingPunct="1">
        <a:lnSpc>
          <a:spcPct val="90000"/>
        </a:lnSpc>
        <a:spcBef>
          <a:spcPts val="405"/>
        </a:spcBef>
        <a:buFont typeface="Arial" panose="020B0604020202020204" pitchFamily="34" charset="0"/>
        <a:buChar char="•"/>
        <a:defRPr sz="1950" kern="1200">
          <a:solidFill>
            <a:schemeClr val="tx1"/>
          </a:solidFill>
          <a:latin typeface="+mn-lt"/>
          <a:ea typeface="+mn-ea"/>
          <a:cs typeface="+mn-cs"/>
        </a:defRPr>
      </a:lvl2pPr>
      <a:lvl3pPr marL="929005" indent="-186055" algn="l" defTabSz="742950" rtl="0" eaLnBrk="1" latinLnBrk="0" hangingPunct="1">
        <a:lnSpc>
          <a:spcPct val="90000"/>
        </a:lnSpc>
        <a:spcBef>
          <a:spcPts val="405"/>
        </a:spcBef>
        <a:buFont typeface="Arial" panose="020B0604020202020204" pitchFamily="34" charset="0"/>
        <a:buChar char="•"/>
        <a:defRPr sz="1625" kern="1200">
          <a:solidFill>
            <a:schemeClr val="tx1"/>
          </a:solidFill>
          <a:latin typeface="+mn-lt"/>
          <a:ea typeface="+mn-ea"/>
          <a:cs typeface="+mn-cs"/>
        </a:defRPr>
      </a:lvl3pPr>
      <a:lvl4pPr marL="13004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4pPr>
      <a:lvl5pPr marL="16719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p:bodyStyle>
    <p:otherStyle>
      <a:defPPr>
        <a:defRPr lang="zh-CN"/>
      </a:defPPr>
      <a:lvl1pPr marL="0" algn="l" defTabSz="742950" rtl="0" eaLnBrk="1" latinLnBrk="0" hangingPunct="1">
        <a:defRPr sz="1465" kern="1200">
          <a:solidFill>
            <a:schemeClr val="tx1"/>
          </a:solidFill>
          <a:latin typeface="+mn-lt"/>
          <a:ea typeface="+mn-ea"/>
          <a:cs typeface="+mn-cs"/>
        </a:defRPr>
      </a:lvl1pPr>
      <a:lvl2pPr marL="371475" algn="l" defTabSz="742950" rtl="0" eaLnBrk="1" latinLnBrk="0" hangingPunct="1">
        <a:defRPr sz="1465" kern="1200">
          <a:solidFill>
            <a:schemeClr val="tx1"/>
          </a:solidFill>
          <a:latin typeface="+mn-lt"/>
          <a:ea typeface="+mn-ea"/>
          <a:cs typeface="+mn-cs"/>
        </a:defRPr>
      </a:lvl2pPr>
      <a:lvl3pPr marL="742950" algn="l" defTabSz="742950" rtl="0" eaLnBrk="1" latinLnBrk="0" hangingPunct="1">
        <a:defRPr sz="1465" kern="1200">
          <a:solidFill>
            <a:schemeClr val="tx1"/>
          </a:solidFill>
          <a:latin typeface="+mn-lt"/>
          <a:ea typeface="+mn-ea"/>
          <a:cs typeface="+mn-cs"/>
        </a:defRPr>
      </a:lvl3pPr>
      <a:lvl4pPr marL="1114425" algn="l" defTabSz="742950" rtl="0" eaLnBrk="1" latinLnBrk="0" hangingPunct="1">
        <a:defRPr sz="1465" kern="1200">
          <a:solidFill>
            <a:schemeClr val="tx1"/>
          </a:solidFill>
          <a:latin typeface="+mn-lt"/>
          <a:ea typeface="+mn-ea"/>
          <a:cs typeface="+mn-cs"/>
        </a:defRPr>
      </a:lvl4pPr>
      <a:lvl5pPr marL="1485900" algn="l" defTabSz="742950" rtl="0" eaLnBrk="1" latinLnBrk="0" hangingPunct="1">
        <a:defRPr sz="1465" kern="1200">
          <a:solidFill>
            <a:schemeClr val="tx1"/>
          </a:solidFill>
          <a:latin typeface="+mn-lt"/>
          <a:ea typeface="+mn-ea"/>
          <a:cs typeface="+mn-cs"/>
        </a:defRPr>
      </a:lvl5pPr>
      <a:lvl6pPr marL="1857375" algn="l" defTabSz="742950" rtl="0" eaLnBrk="1" latinLnBrk="0" hangingPunct="1">
        <a:defRPr sz="1465" kern="1200">
          <a:solidFill>
            <a:schemeClr val="tx1"/>
          </a:solidFill>
          <a:latin typeface="+mn-lt"/>
          <a:ea typeface="+mn-ea"/>
          <a:cs typeface="+mn-cs"/>
        </a:defRPr>
      </a:lvl6pPr>
      <a:lvl7pPr marL="2228850" algn="l" defTabSz="742950" rtl="0" eaLnBrk="1" latinLnBrk="0" hangingPunct="1">
        <a:defRPr sz="1465" kern="1200">
          <a:solidFill>
            <a:schemeClr val="tx1"/>
          </a:solidFill>
          <a:latin typeface="+mn-lt"/>
          <a:ea typeface="+mn-ea"/>
          <a:cs typeface="+mn-cs"/>
        </a:defRPr>
      </a:lvl7pPr>
      <a:lvl8pPr marL="2600325" algn="l" defTabSz="742950" rtl="0" eaLnBrk="1" latinLnBrk="0" hangingPunct="1">
        <a:defRPr sz="1465" kern="1200">
          <a:solidFill>
            <a:schemeClr val="tx1"/>
          </a:solidFill>
          <a:latin typeface="+mn-lt"/>
          <a:ea typeface="+mn-ea"/>
          <a:cs typeface="+mn-cs"/>
        </a:defRPr>
      </a:lvl8pPr>
      <a:lvl9pPr marL="2971800" algn="l" defTabSz="742950" rtl="0" eaLnBrk="1" latinLnBrk="0" hangingPunct="1">
        <a:defRPr sz="14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1017494" y="2276475"/>
            <a:ext cx="10341383" cy="2192020"/>
            <a:chOff x="3485" y="3585"/>
            <a:chExt cx="12452" cy="3452"/>
          </a:xfrm>
        </p:grpSpPr>
        <p:sp>
          <p:nvSpPr>
            <p:cNvPr id="3" name="文本框 2"/>
            <p:cNvSpPr txBox="1"/>
            <p:nvPr/>
          </p:nvSpPr>
          <p:spPr>
            <a:xfrm>
              <a:off x="3559" y="3686"/>
              <a:ext cx="12156" cy="1745"/>
            </a:xfrm>
            <a:prstGeom prst="rect">
              <a:avLst/>
            </a:prstGeom>
            <a:noFill/>
          </p:spPr>
          <p:txBody>
            <a:bodyPr wrap="square" lIns="0" tIns="0" rIns="0" bIns="0" rtlCol="0" anchor="t">
              <a:spAutoFit/>
            </a:bodyPr>
            <a:lstStyle/>
            <a:p>
              <a:pPr algn="dist"/>
              <a:r>
                <a:rPr lang="en-US" altLang="zh-CN" sz="3600" b="1" dirty="0">
                  <a:ln w="12700">
                    <a:solidFill>
                      <a:schemeClr val="tx1"/>
                    </a:solidFill>
                  </a:ln>
                  <a:noFill/>
                  <a:latin typeface="微软雅黑 Light" panose="020B0502040204020203" pitchFamily="34" charset="-122"/>
                  <a:ea typeface="微软雅黑" panose="020B0503020204020204" pitchFamily="34" charset="-122"/>
                </a:rPr>
                <a:t>TIME-LLM: TIME SERIES FORECASTING BY REPROGRAMMING LARGE LANGUAGE MODELS</a:t>
              </a:r>
              <a:endParaRPr lang="zh-CN" altLang="en-US" sz="3600" b="1" dirty="0">
                <a:ln w="12700">
                  <a:solidFill>
                    <a:schemeClr val="tx1"/>
                  </a:solidFill>
                </a:ln>
                <a:noFill/>
                <a:latin typeface="微软雅黑 Light" panose="020B0502040204020203" pitchFamily="34" charset="-122"/>
                <a:ea typeface="微软雅黑" panose="020B0503020204020204" pitchFamily="34" charset="-122"/>
              </a:endParaRPr>
            </a:p>
          </p:txBody>
        </p:sp>
        <p:sp>
          <p:nvSpPr>
            <p:cNvPr id="2" name="文本框 1"/>
            <p:cNvSpPr txBox="1"/>
            <p:nvPr/>
          </p:nvSpPr>
          <p:spPr>
            <a:xfrm>
              <a:off x="3521" y="3585"/>
              <a:ext cx="12156" cy="1745"/>
            </a:xfrm>
            <a:prstGeom prst="rect">
              <a:avLst/>
            </a:prstGeom>
            <a:noFill/>
          </p:spPr>
          <p:txBody>
            <a:bodyPr wrap="square" lIns="0" tIns="0" rIns="0" bIns="0" rtlCol="0" anchor="t">
              <a:spAutoFit/>
            </a:bodyPr>
            <a:lstStyle/>
            <a:p>
              <a:pPr algn="dist"/>
              <a:r>
                <a:rPr lang="en-US" altLang="zh-CN" sz="3600" b="1" dirty="0">
                  <a:solidFill>
                    <a:schemeClr val="accent1"/>
                  </a:solidFill>
                  <a:latin typeface="微软雅黑 Light" panose="020B0502040204020203" pitchFamily="34" charset="-122"/>
                  <a:ea typeface="微软雅黑" panose="020B0503020204020204" pitchFamily="34" charset="-122"/>
                </a:rPr>
                <a:t>TIME-LLM: TIME SERIES FORECASTING BY REPROGRAMMING LARGE LANGUAGE MODELS</a:t>
              </a:r>
              <a:endParaRPr lang="zh-CN" altLang="zh-CN" sz="3600" b="1" dirty="0">
                <a:solidFill>
                  <a:schemeClr val="accent1"/>
                </a:solidFill>
                <a:latin typeface="微软雅黑 Light" panose="020B0502040204020203" pitchFamily="34" charset="-122"/>
                <a:ea typeface="微软雅黑" panose="020B0503020204020204" pitchFamily="34" charset="-122"/>
              </a:endParaRPr>
            </a:p>
          </p:txBody>
        </p:sp>
        <p:sp>
          <p:nvSpPr>
            <p:cNvPr id="3834" name="矩形: 对角圆角 3833"/>
            <p:cNvSpPr/>
            <p:nvPr/>
          </p:nvSpPr>
          <p:spPr>
            <a:xfrm>
              <a:off x="3485" y="5539"/>
              <a:ext cx="12452" cy="689"/>
            </a:xfrm>
            <a:prstGeom prst="round2DiagRect">
              <a:avLst>
                <a:gd name="adj1" fmla="val 34112"/>
                <a:gd name="adj2" fmla="val 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000" dirty="0"/>
            </a:p>
          </p:txBody>
        </p:sp>
        <p:sp>
          <p:nvSpPr>
            <p:cNvPr id="4" name="文本框 3"/>
            <p:cNvSpPr txBox="1"/>
            <p:nvPr/>
          </p:nvSpPr>
          <p:spPr>
            <a:xfrm>
              <a:off x="3854" y="6552"/>
              <a:ext cx="0" cy="485"/>
            </a:xfrm>
            <a:prstGeom prst="rect">
              <a:avLst/>
            </a:prstGeom>
            <a:noFill/>
          </p:spPr>
          <p:txBody>
            <a:bodyPr wrap="none" lIns="0" tIns="0" rIns="0" bIns="0" rtlCol="0" anchor="t">
              <a:spAutoFit/>
            </a:bodyPr>
            <a:lstStyle/>
            <a:p>
              <a:pPr algn="l"/>
              <a:endParaRPr lang="en-US" sz="2000" dirty="0">
                <a:latin typeface="微软雅黑 Light" panose="020B0502040204020203" pitchFamily="34" charset="-122"/>
                <a:ea typeface="微软雅黑" panose="020B0503020204020204" pitchFamily="34" charset="-122"/>
              </a:endParaRPr>
            </a:p>
          </p:txBody>
        </p:sp>
        <p:sp>
          <p:nvSpPr>
            <p:cNvPr id="9" name="文本框 8"/>
            <p:cNvSpPr txBox="1"/>
            <p:nvPr/>
          </p:nvSpPr>
          <p:spPr>
            <a:xfrm>
              <a:off x="3485" y="5616"/>
              <a:ext cx="12229" cy="533"/>
            </a:xfrm>
            <a:prstGeom prst="rect">
              <a:avLst/>
            </a:prstGeom>
            <a:noFill/>
          </p:spPr>
          <p:txBody>
            <a:bodyPr wrap="square">
              <a:spAutoFit/>
            </a:bodyPr>
            <a:lstStyle/>
            <a:p>
              <a:pPr algn="dist"/>
              <a:r>
                <a:rPr lang="en-US" altLang="zh-CN" sz="1600" b="0" dirty="0">
                  <a:solidFill>
                    <a:schemeClr val="tx1"/>
                  </a:solidFill>
                  <a:latin typeface="微软雅黑 Light" panose="020B0502040204020203" pitchFamily="34" charset="-122"/>
                  <a:ea typeface="微软雅黑" panose="020B0503020204020204" pitchFamily="34" charset="-122"/>
                  <a:cs typeface="+mn-ea"/>
                  <a:sym typeface="+mn-lt"/>
                </a:rPr>
                <a:t>TIME-LLM</a:t>
              </a:r>
              <a:r>
                <a:rPr lang="zh-CN" altLang="en-US" sz="1600" b="0" dirty="0">
                  <a:solidFill>
                    <a:schemeClr val="tx1"/>
                  </a:solidFill>
                  <a:latin typeface="微软雅黑 Light" panose="020B0502040204020203" pitchFamily="34" charset="-122"/>
                  <a:ea typeface="微软雅黑" panose="020B0503020204020204" pitchFamily="34" charset="-122"/>
                  <a:cs typeface="+mn-ea"/>
                  <a:sym typeface="+mn-lt"/>
                </a:rPr>
                <a:t>：通过重新编程大型语言模型进行时间序列预测</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3.1 MODEL STRUCTURE</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52BE21-E952-34B5-9A62-4979CFDB85C3}"/>
                  </a:ext>
                </a:extLst>
              </p:cNvPr>
              <p:cNvSpPr txBox="1"/>
              <p:nvPr/>
            </p:nvSpPr>
            <p:spPr>
              <a:xfrm>
                <a:off x="863600" y="1166841"/>
                <a:ext cx="3673499" cy="5249322"/>
              </a:xfrm>
              <a:prstGeom prst="rect">
                <a:avLst/>
              </a:prstGeom>
              <a:noFill/>
            </p:spPr>
            <p:txBody>
              <a:bodyPr wrap="square">
                <a:spAutoFit/>
              </a:bodyPr>
              <a:lstStyle/>
              <a:p>
                <a:pPr>
                  <a:lnSpc>
                    <a:spcPct val="130000"/>
                  </a:lnSpc>
                </a:pPr>
                <a:r>
                  <a:rPr lang="en-US" altLang="zh-CN" b="1" dirty="0"/>
                  <a:t>Input Embedding.</a:t>
                </a:r>
              </a:p>
              <a:p>
                <a:pPr>
                  <a:lnSpc>
                    <a:spcPct val="130000"/>
                  </a:lnSpc>
                </a:pPr>
                <a:r>
                  <a:rPr lang="zh-CN" altLang="en-US" dirty="0"/>
                  <a:t>每个输入通道</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oMath>
                </a14:m>
                <a:r>
                  <a:rPr lang="zh-CN" altLang="en-US" dirty="0"/>
                  <a:t>首先通过可逆实例归一化（</a:t>
                </a:r>
                <a:r>
                  <a:rPr lang="en-US" altLang="zh-CN" dirty="0" err="1"/>
                  <a:t>RevIN</a:t>
                </a:r>
                <a:r>
                  <a:rPr lang="zh-CN" altLang="en-US" dirty="0"/>
                  <a:t>）进行个别归一化，使其均值为零，标准差为单位，以减轻时间序列分布偏移。然后，我们将</a:t>
                </a:r>
                <a:r>
                  <a:rPr lang="en-US" altLang="zh-CN" dirty="0"/>
                  <a:t>X(</a:t>
                </a:r>
                <a:r>
                  <a:rPr lang="en-US" altLang="zh-CN" dirty="0" err="1"/>
                  <a:t>i</a:t>
                </a:r>
                <a:r>
                  <a:rPr lang="en-US" altLang="zh-CN" dirty="0"/>
                  <a:t>)</a:t>
                </a:r>
                <a:r>
                  <a:rPr lang="zh-CN" altLang="en-US" dirty="0"/>
                  <a:t>分成几个连续重叠或非重叠的分块每个分块的长度为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𝑝</m:t>
                        </m:r>
                      </m:sub>
                    </m:sSub>
                  </m:oMath>
                </a14:m>
                <a:r>
                  <a:rPr lang="zh-CN" altLang="en-US" dirty="0"/>
                  <a:t>；因此，输入</a:t>
                </a:r>
                <a:r>
                  <a:rPr lang="en-US" altLang="zh-CN" dirty="0"/>
                  <a:t>patches</a:t>
                </a:r>
                <a:r>
                  <a:rPr lang="zh-CN" altLang="en-US" dirty="0"/>
                  <a:t>的总数为</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𝑝</m:t>
                                    </m:r>
                                  </m:sub>
                                </m:sSub>
                              </m:e>
                            </m:d>
                          </m:num>
                          <m:den>
                            <m:r>
                              <a:rPr lang="en-US" altLang="zh-CN" b="0" i="1" smtClean="0">
                                <a:latin typeface="Cambria Math" panose="02040503050406030204" pitchFamily="18" charset="0"/>
                              </a:rPr>
                              <m:t>𝑆</m:t>
                            </m:r>
                          </m:den>
                        </m:f>
                      </m:e>
                    </m:d>
                    <m:r>
                      <a:rPr lang="en-US" altLang="zh-CN" b="0" i="1" smtClean="0">
                        <a:latin typeface="Cambria Math" panose="02040503050406030204" pitchFamily="18" charset="0"/>
                      </a:rPr>
                      <m:t>+2</m:t>
                    </m:r>
                  </m:oMath>
                </a14:m>
                <a:r>
                  <a:rPr lang="zh-CN" altLang="en-US" dirty="0"/>
                  <a:t>，其中</a:t>
                </a:r>
                <a:r>
                  <a:rPr lang="en-US" altLang="zh-CN" dirty="0"/>
                  <a:t>S</a:t>
                </a:r>
                <a:r>
                  <a:rPr lang="zh-CN" altLang="en-US" dirty="0"/>
                  <a:t>表示水平滑动步长。给定这些分块</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𝑃</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𝐿</m:t>
                            </m:r>
                          </m:e>
                          <m:sub>
                            <m:r>
                              <m:rPr>
                                <m:sty m:val="p"/>
                              </m:rPr>
                              <a:rPr lang="en-US" altLang="zh-CN" i="1">
                                <a:latin typeface="Cambria Math" panose="02040503050406030204" pitchFamily="18" charset="0"/>
                                <a:ea typeface="Cambria Math" panose="02040503050406030204" pitchFamily="18" charset="0"/>
                              </a:rPr>
                              <m:t>p</m:t>
                            </m:r>
                          </m:sub>
                        </m:sSub>
                      </m:sup>
                    </m:sSup>
                  </m:oMath>
                </a14:m>
                <a:r>
                  <a:rPr lang="zh-CN" altLang="en-US" dirty="0"/>
                  <a:t>，我们将它们嵌入为</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𝑋</m:t>
                            </m:r>
                          </m:e>
                        </m:acc>
                      </m:e>
                      <m:sub>
                        <m:r>
                          <a:rPr lang="en-US" altLang="zh-CN" i="1">
                            <a:latin typeface="Cambria Math" panose="02040503050406030204" pitchFamily="18" charset="0"/>
                            <a:ea typeface="Cambria Math" panose="02040503050406030204" pitchFamily="18" charset="0"/>
                          </a:rPr>
                          <m:t>𝑃</m:t>
                        </m:r>
                      </m:sub>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sup>
                    </m:sSup>
                    <m:r>
                      <a:rPr lang="en-US" altLang="zh-CN" i="1">
                        <a:latin typeface="Cambria Math" panose="02040503050406030204" pitchFamily="18" charset="0"/>
                        <a:ea typeface="Cambria Math" panose="02040503050406030204" pitchFamily="18" charset="0"/>
                      </a:rPr>
                      <m:t> </m:t>
                    </m:r>
                  </m:oMath>
                </a14:m>
                <a:r>
                  <a:rPr lang="zh-CN" altLang="en-US" dirty="0"/>
                  <a:t>，采用简单的线性层作为分块嵌入器，创建维度</a:t>
                </a:r>
                <a:r>
                  <a:rPr lang="en-US" altLang="zh-CN" dirty="0"/>
                  <a:t>dm</a:t>
                </a:r>
                <a:r>
                  <a:rPr lang="zh-CN" altLang="en-US" dirty="0"/>
                  <a:t>。</a:t>
                </a:r>
              </a:p>
            </p:txBody>
          </p:sp>
        </mc:Choice>
        <mc:Fallback xmlns="">
          <p:sp>
            <p:nvSpPr>
              <p:cNvPr id="4" name="文本框 3">
                <a:extLst>
                  <a:ext uri="{FF2B5EF4-FFF2-40B4-BE49-F238E27FC236}">
                    <a16:creationId xmlns:a16="http://schemas.microsoft.com/office/drawing/2014/main" id="{1452BE21-E952-34B5-9A62-4979CFDB85C3}"/>
                  </a:ext>
                </a:extLst>
              </p:cNvPr>
              <p:cNvSpPr txBox="1">
                <a:spLocks noRot="1" noChangeAspect="1" noMove="1" noResize="1" noEditPoints="1" noAdjustHandles="1" noChangeArrowheads="1" noChangeShapeType="1" noTextEdit="1"/>
              </p:cNvSpPr>
              <p:nvPr/>
            </p:nvSpPr>
            <p:spPr>
              <a:xfrm>
                <a:off x="863600" y="1166841"/>
                <a:ext cx="3673499" cy="5249322"/>
              </a:xfrm>
              <a:prstGeom prst="rect">
                <a:avLst/>
              </a:prstGeom>
              <a:blipFill>
                <a:blip r:embed="rId3"/>
                <a:stretch>
                  <a:fillRect l="-1495" r="-7475" b="-81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4F9A35F-2A93-E93A-DC85-90CE4746F628}"/>
              </a:ext>
            </a:extLst>
          </p:cNvPr>
          <p:cNvPicPr>
            <a:picLocks noChangeAspect="1"/>
          </p:cNvPicPr>
          <p:nvPr/>
        </p:nvPicPr>
        <p:blipFill rotWithShape="1">
          <a:blip r:embed="rId4"/>
          <a:srcRect b="20429"/>
          <a:stretch/>
        </p:blipFill>
        <p:spPr>
          <a:xfrm>
            <a:off x="4490658" y="1377276"/>
            <a:ext cx="7385900" cy="4241747"/>
          </a:xfrm>
          <a:prstGeom prst="rect">
            <a:avLst/>
          </a:prstGeom>
        </p:spPr>
      </p:pic>
    </p:spTree>
    <p:extLst>
      <p:ext uri="{BB962C8B-B14F-4D97-AF65-F5344CB8AC3E}">
        <p14:creationId xmlns:p14="http://schemas.microsoft.com/office/powerpoint/2010/main" val="363439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3.1 MODEL STRUCTURE</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52BE21-E952-34B5-9A62-4979CFDB85C3}"/>
                  </a:ext>
                </a:extLst>
              </p:cNvPr>
              <p:cNvSpPr txBox="1"/>
              <p:nvPr/>
            </p:nvSpPr>
            <p:spPr>
              <a:xfrm>
                <a:off x="381580" y="908680"/>
                <a:ext cx="5087673" cy="5237396"/>
              </a:xfrm>
              <a:prstGeom prst="rect">
                <a:avLst/>
              </a:prstGeom>
              <a:noFill/>
            </p:spPr>
            <p:txBody>
              <a:bodyPr wrap="square">
                <a:spAutoFit/>
              </a:bodyPr>
              <a:lstStyle/>
              <a:p>
                <a:pPr>
                  <a:lnSpc>
                    <a:spcPct val="130000"/>
                  </a:lnSpc>
                </a:pPr>
                <a:r>
                  <a:rPr lang="en-US" altLang="zh-CN" b="1" dirty="0"/>
                  <a:t>Patch Reprogramming.</a:t>
                </a:r>
              </a:p>
              <a:p>
                <a:pPr>
                  <a:lnSpc>
                    <a:spcPct val="130000"/>
                  </a:lnSpc>
                </a:pPr>
                <a:r>
                  <a:rPr lang="zh-CN" altLang="en-US" dirty="0"/>
                  <a:t>我们提出使用骨干中预训练的词嵌入</a:t>
                </a:r>
                <a14:m>
                  <m:oMath xmlns:m="http://schemas.openxmlformats.org/officeDocument/2006/math">
                    <m:r>
                      <m:rPr>
                        <m:sty m:val="p"/>
                      </m:rPr>
                      <a:rPr lang="en-US" altLang="zh-CN" dirty="0" smtClean="0">
                        <a:latin typeface="Cambria Math" panose="02040503050406030204" pitchFamily="18" charset="0"/>
                        <a:ea typeface="Cambria Math" panose="02040503050406030204" pitchFamily="18" charset="0"/>
                      </a:rPr>
                      <m:t>E</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t>来重新编程</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𝑋</m:t>
                            </m:r>
                          </m:e>
                        </m:acc>
                      </m:e>
                      <m:sub>
                        <m:r>
                          <a:rPr lang="en-US" altLang="zh-CN" i="1">
                            <a:latin typeface="Cambria Math" panose="02040503050406030204" pitchFamily="18" charset="0"/>
                            <a:ea typeface="Cambria Math" panose="02040503050406030204" pitchFamily="18" charset="0"/>
                          </a:rPr>
                          <m:t>𝑃</m:t>
                        </m:r>
                      </m:sub>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 </m:t>
                    </m:r>
                  </m:oMath>
                </a14:m>
                <a:r>
                  <a:rPr lang="zh-CN" altLang="en-US" dirty="0"/>
                  <a:t>，其中</a:t>
                </a:r>
                <a:r>
                  <a:rPr lang="en-US" altLang="zh-CN" dirty="0"/>
                  <a:t>V</a:t>
                </a:r>
                <a:r>
                  <a:rPr lang="zh-CN" altLang="en-US" dirty="0"/>
                  <a:t>是词汇量的大小。然而，没有先验知识表明哪些源标记是直接相关的。因此，简单地利用</a:t>
                </a:r>
                <a:r>
                  <a:rPr lang="en-US" altLang="zh-CN" dirty="0"/>
                  <a:t>E</a:t>
                </a:r>
                <a:r>
                  <a:rPr lang="zh-CN" altLang="en-US" dirty="0"/>
                  <a:t>将导致庞大且潜在密集的重新编程空间。一个简单的解决方案是通过线性探测</a:t>
                </a:r>
                <a:r>
                  <a:rPr lang="en-US" altLang="zh-CN" dirty="0"/>
                  <a:t>E</a:t>
                </a:r>
                <a:r>
                  <a:rPr lang="zh-CN" altLang="en-US" dirty="0"/>
                  <a:t>来保持一小组文本原型，表示为</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𝑉</m:t>
                            </m:r>
                          </m:e>
                          <m:sup>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r>
                      <a:rPr lang="en-US" altLang="zh-CN" i="1">
                        <a:latin typeface="Cambria Math" panose="02040503050406030204" pitchFamily="18" charset="0"/>
                        <a:ea typeface="Cambria Math" panose="02040503050406030204" pitchFamily="18" charset="0"/>
                      </a:rPr>
                      <m:t> </m:t>
                    </m:r>
                  </m:oMath>
                </a14:m>
                <a:r>
                  <a:rPr lang="zh-CN" altLang="en-US" dirty="0"/>
                  <a:t>，其中</a:t>
                </a:r>
                <a:r>
                  <a:rPr lang="en-US" altLang="zh-CN" dirty="0"/>
                  <a:t>V' ≪ V</a:t>
                </a:r>
                <a:r>
                  <a:rPr lang="zh-CN" altLang="en-US" dirty="0"/>
                  <a:t>。图</a:t>
                </a:r>
                <a:r>
                  <a:rPr lang="en-US" altLang="zh-CN" dirty="0"/>
                  <a:t>3(a)</a:t>
                </a:r>
                <a:r>
                  <a:rPr lang="zh-CN" altLang="en-US" dirty="0"/>
                  <a:t>中有一个示例。文本原型学习连接语言线索，例如，“</a:t>
                </a:r>
                <a:r>
                  <a:rPr lang="en-US" altLang="zh-CN" dirty="0"/>
                  <a:t>short up</a:t>
                </a:r>
                <a:r>
                  <a:rPr lang="zh-CN" altLang="en-US" dirty="0"/>
                  <a:t>”（红线）和“</a:t>
                </a:r>
                <a:r>
                  <a:rPr lang="en-US" altLang="zh-CN" dirty="0"/>
                  <a:t>steady down</a:t>
                </a:r>
                <a:r>
                  <a:rPr lang="zh-CN" altLang="en-US" dirty="0"/>
                  <a:t>”（蓝线），然后将它们结合起来表示局部分块信息（例如，用于表征第</a:t>
                </a:r>
                <a:r>
                  <a:rPr lang="en-US" altLang="zh-CN" dirty="0"/>
                  <a:t>5</a:t>
                </a:r>
                <a:r>
                  <a:rPr lang="zh-CN" altLang="en-US" dirty="0"/>
                  <a:t>个分块的“先上升后下降稳定”），而不离开语言模型预训练的空间。这种方法高效且允许选择相关源信息。为了实现这一点，我们采用</a:t>
                </a:r>
                <a:r>
                  <a:rPr lang="en-US" altLang="zh-CN" b="1" dirty="0"/>
                  <a:t>cross-attention</a:t>
                </a:r>
                <a:r>
                  <a:rPr lang="zh-CN" altLang="en-US" dirty="0"/>
                  <a:t>。</a:t>
                </a:r>
              </a:p>
            </p:txBody>
          </p:sp>
        </mc:Choice>
        <mc:Fallback xmlns="">
          <p:sp>
            <p:nvSpPr>
              <p:cNvPr id="4" name="文本框 3">
                <a:extLst>
                  <a:ext uri="{FF2B5EF4-FFF2-40B4-BE49-F238E27FC236}">
                    <a16:creationId xmlns:a16="http://schemas.microsoft.com/office/drawing/2014/main" id="{1452BE21-E952-34B5-9A62-4979CFDB85C3}"/>
                  </a:ext>
                </a:extLst>
              </p:cNvPr>
              <p:cNvSpPr txBox="1">
                <a:spLocks noRot="1" noChangeAspect="1" noMove="1" noResize="1" noEditPoints="1" noAdjustHandles="1" noChangeArrowheads="1" noChangeShapeType="1" noTextEdit="1"/>
              </p:cNvSpPr>
              <p:nvPr/>
            </p:nvSpPr>
            <p:spPr>
              <a:xfrm>
                <a:off x="381580" y="908680"/>
                <a:ext cx="5087673" cy="5237396"/>
              </a:xfrm>
              <a:prstGeom prst="rect">
                <a:avLst/>
              </a:prstGeom>
              <a:blipFill>
                <a:blip r:embed="rId3"/>
                <a:stretch>
                  <a:fillRect l="-1079" r="-4916" b="-93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1AEAD56-D322-7996-9EF9-020EA3891E3A}"/>
              </a:ext>
            </a:extLst>
          </p:cNvPr>
          <p:cNvPicPr>
            <a:picLocks noChangeAspect="1"/>
          </p:cNvPicPr>
          <p:nvPr/>
        </p:nvPicPr>
        <p:blipFill rotWithShape="1">
          <a:blip r:embed="rId4"/>
          <a:srcRect t="10288" r="64079" b="11470"/>
          <a:stretch/>
        </p:blipFill>
        <p:spPr>
          <a:xfrm>
            <a:off x="6682742" y="269757"/>
            <a:ext cx="3920067" cy="3159243"/>
          </a:xfrm>
          <a:prstGeom prst="rect">
            <a:avLst/>
          </a:prstGeom>
        </p:spPr>
      </p:pic>
      <p:pic>
        <p:nvPicPr>
          <p:cNvPr id="8" name="图片 7">
            <a:extLst>
              <a:ext uri="{FF2B5EF4-FFF2-40B4-BE49-F238E27FC236}">
                <a16:creationId xmlns:a16="http://schemas.microsoft.com/office/drawing/2014/main" id="{B770C4E0-76BB-D64F-8A3F-23F5F24B3D04}"/>
              </a:ext>
            </a:extLst>
          </p:cNvPr>
          <p:cNvPicPr>
            <a:picLocks noChangeAspect="1"/>
          </p:cNvPicPr>
          <p:nvPr/>
        </p:nvPicPr>
        <p:blipFill rotWithShape="1">
          <a:blip r:embed="rId5"/>
          <a:srcRect b="20429"/>
          <a:stretch/>
        </p:blipFill>
        <p:spPr>
          <a:xfrm>
            <a:off x="5347614" y="2926718"/>
            <a:ext cx="6844386" cy="3930754"/>
          </a:xfrm>
          <a:prstGeom prst="rect">
            <a:avLst/>
          </a:prstGeom>
        </p:spPr>
      </p:pic>
    </p:spTree>
    <p:extLst>
      <p:ext uri="{BB962C8B-B14F-4D97-AF65-F5344CB8AC3E}">
        <p14:creationId xmlns:p14="http://schemas.microsoft.com/office/powerpoint/2010/main" val="132172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3.1 MODEL STRUCTURE</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52BE21-E952-34B5-9A62-4979CFDB85C3}"/>
                  </a:ext>
                </a:extLst>
              </p:cNvPr>
              <p:cNvSpPr txBox="1"/>
              <p:nvPr/>
            </p:nvSpPr>
            <p:spPr>
              <a:xfrm>
                <a:off x="845457" y="908050"/>
                <a:ext cx="10501086" cy="3460050"/>
              </a:xfrm>
              <a:prstGeom prst="rect">
                <a:avLst/>
              </a:prstGeom>
              <a:noFill/>
            </p:spPr>
            <p:txBody>
              <a:bodyPr wrap="square">
                <a:spAutoFit/>
              </a:bodyPr>
              <a:lstStyle/>
              <a:p>
                <a:pPr>
                  <a:lnSpc>
                    <a:spcPct val="130000"/>
                  </a:lnSpc>
                </a:pPr>
                <a:r>
                  <a:rPr lang="en-US" altLang="zh-CN" b="1" dirty="0"/>
                  <a:t>Patch Reprogramming.</a:t>
                </a:r>
              </a:p>
              <a:p>
                <a:pPr>
                  <a:lnSpc>
                    <a:spcPct val="130000"/>
                  </a:lnSpc>
                </a:pPr>
                <a:r>
                  <a:rPr lang="zh-CN" altLang="en-US" dirty="0"/>
                  <a:t>具体而言，对于每个头</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 = {1</m:t>
                    </m:r>
                    <m:r>
                      <a:rPr lang="zh-CN" altLang="en-US" i="1" dirty="0">
                        <a:latin typeface="Cambria Math" panose="02040503050406030204" pitchFamily="18" charset="0"/>
                      </a:rPr>
                      <m:t>，</m:t>
                    </m:r>
                    <m:r>
                      <a:rPr lang="en-US" altLang="zh-CN" i="1" dirty="0">
                        <a:latin typeface="Cambria Math" panose="02040503050406030204" pitchFamily="18" charset="0"/>
                      </a:rPr>
                      <m:t>· · ·</m:t>
                    </m:r>
                    <m:r>
                      <a:rPr lang="zh-CN" altLang="en-US" i="1" dirty="0">
                        <a:latin typeface="Cambria Math" panose="02040503050406030204" pitchFamily="18" charset="0"/>
                      </a:rPr>
                      <m:t>，</m:t>
                    </m:r>
                    <m:r>
                      <a:rPr lang="en-US" altLang="zh-CN" i="1" dirty="0">
                        <a:latin typeface="Cambria Math" panose="02040503050406030204" pitchFamily="18" charset="0"/>
                      </a:rPr>
                      <m:t>𝐾</m:t>
                    </m:r>
                    <m:r>
                      <a:rPr lang="en-US" altLang="zh-CN" i="1" dirty="0">
                        <a:latin typeface="Cambria Math" panose="02040503050406030204" pitchFamily="18" charset="0"/>
                      </a:rPr>
                      <m:t>}</m:t>
                    </m:r>
                  </m:oMath>
                </a14:m>
                <a:r>
                  <a:rPr lang="zh-CN" altLang="en-US" dirty="0"/>
                  <a:t>，我们定义查询矩阵</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𝑃</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𝑄</m:t>
                        </m:r>
                      </m:sup>
                    </m:sSubSup>
                  </m:oMath>
                </a14:m>
                <a:r>
                  <a:rPr lang="zh-CN" altLang="en-US" dirty="0"/>
                  <a:t>，关键矩阵</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𝐾</m:t>
                        </m:r>
                      </m:e>
                      <m:sub>
                        <m:r>
                          <a:rPr lang="en-US" altLang="zh-CN" i="1">
                            <a:latin typeface="Cambria Math" panose="02040503050406030204" pitchFamily="18" charset="0"/>
                          </a:rPr>
                          <m:t>𝑘</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b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𝐾</m:t>
                        </m:r>
                      </m:sup>
                    </m:sSubSup>
                    <m:r>
                      <a:rPr lang="en-US" altLang="zh-CN" i="1">
                        <a:latin typeface="Cambria Math" panose="02040503050406030204" pitchFamily="18" charset="0"/>
                      </a:rPr>
                      <m:t> </m:t>
                    </m:r>
                  </m:oMath>
                </a14:m>
                <a:r>
                  <a:rPr lang="zh-CN" altLang="en-US" dirty="0"/>
                  <a:t>，值矩阵</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i="1">
                            <a:latin typeface="Cambria Math" panose="02040503050406030204" pitchFamily="18" charset="0"/>
                          </a:rPr>
                          <m:t>𝑘</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𝐸</m:t>
                        </m:r>
                      </m:e>
                      <m:sup>
                        <m:r>
                          <a:rPr lang="en-US" altLang="zh-CN" i="1">
                            <a:latin typeface="Cambria Math" panose="02040503050406030204" pitchFamily="18" charset="0"/>
                          </a:rPr>
                          <m:t>′</m:t>
                        </m:r>
                      </m:sup>
                    </m:s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𝑉</m:t>
                        </m:r>
                      </m:sup>
                    </m:sSubSup>
                  </m:oMath>
                </a14:m>
                <a:r>
                  <a:rPr lang="zh-CN" altLang="en-US" dirty="0"/>
                  <a:t>，其中</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𝑘</m:t>
                        </m:r>
                      </m:sub>
                      <m:sup>
                        <m:r>
                          <a:rPr lang="en-US" altLang="zh-CN" b="0" i="1" smtClean="0">
                            <a:latin typeface="Cambria Math" panose="02040503050406030204" pitchFamily="18" charset="0"/>
                            <a:ea typeface="Cambria Math" panose="02040503050406030204" pitchFamily="18" charset="0"/>
                          </a:rPr>
                          <m:t>𝑄</m:t>
                        </m:r>
                      </m:sup>
                    </m:sSub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 </m:t>
                    </m:r>
                  </m:oMath>
                </a14:m>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𝑘</m:t>
                        </m:r>
                      </m:sub>
                      <m:sup>
                        <m:r>
                          <a:rPr lang="en-US" altLang="zh-CN" i="1">
                            <a:latin typeface="Cambria Math" panose="02040503050406030204" pitchFamily="18" charset="0"/>
                          </a:rPr>
                          <m:t>𝐾</m:t>
                        </m:r>
                      </m:sup>
                    </m:sSubSup>
                    <m:r>
                      <a:rPr lang="en-US" altLang="zh-CN" i="1">
                        <a:latin typeface="Cambria Math" panose="02040503050406030204" pitchFamily="18" charset="0"/>
                      </a:rPr>
                      <m:t> </m:t>
                    </m:r>
                    <m:r>
                      <a:rPr lang="en-US" altLang="zh-CN" b="0" i="0"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𝑘</m:t>
                        </m:r>
                      </m:sub>
                      <m:sup>
                        <m:r>
                          <a:rPr lang="en-US" altLang="zh-CN" i="1">
                            <a:latin typeface="Cambria Math" panose="02040503050406030204" pitchFamily="18" charset="0"/>
                          </a:rPr>
                          <m:t>𝑉</m:t>
                        </m:r>
                      </m:sup>
                    </m:sSub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sup>
                    </m:sSup>
                  </m:oMath>
                </a14:m>
                <a:r>
                  <a:rPr lang="zh-CN" altLang="en-US" dirty="0"/>
                  <a:t>。具体而言，</a:t>
                </a:r>
                <a:r>
                  <a:rPr lang="en-US" altLang="zh-CN" dirty="0"/>
                  <a:t>D</a:t>
                </a:r>
                <a:r>
                  <a:rPr lang="zh-CN" altLang="en-US" dirty="0"/>
                  <a:t>是骨干模型的隐藏维度，</a:t>
                </a:r>
                <a14:m>
                  <m:oMath xmlns:m="http://schemas.openxmlformats.org/officeDocument/2006/math">
                    <m:r>
                      <a:rPr lang="en-US" altLang="zh-CN" i="1" dirty="0" smtClean="0">
                        <a:latin typeface="Cambria Math" panose="02040503050406030204" pitchFamily="18" charset="0"/>
                      </a:rPr>
                      <m:t>𝑑</m:t>
                    </m:r>
                    <m:r>
                      <a:rPr lang="en-US" altLang="zh-CN" i="1" dirty="0" smtClean="0">
                        <a:latin typeface="Cambria Math" panose="02040503050406030204" pitchFamily="18" charset="0"/>
                      </a:rPr>
                      <m:t> = ⌊</m:t>
                    </m:r>
                    <m:f>
                      <m:fPr>
                        <m:ctrlPr>
                          <a:rPr lang="en-US" altLang="zh-CN" i="1" dirty="0" smtClean="0">
                            <a:latin typeface="Cambria Math" panose="02040503050406030204" pitchFamily="18" charset="0"/>
                          </a:rPr>
                        </m:ctrlPr>
                      </m:fPr>
                      <m:num>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m:t>
                            </m:r>
                          </m:sub>
                        </m:sSub>
                      </m:num>
                      <m:den>
                        <m:r>
                          <a:rPr lang="en-US" altLang="zh-CN" i="1" dirty="0">
                            <a:latin typeface="Cambria Math" panose="02040503050406030204" pitchFamily="18" charset="0"/>
                          </a:rPr>
                          <m:t>𝐾</m:t>
                        </m:r>
                      </m:den>
                    </m:f>
                    <m:r>
                      <a:rPr lang="en-US" altLang="zh-CN" i="1" dirty="0" smtClean="0">
                        <a:latin typeface="Cambria Math" panose="02040503050406030204" pitchFamily="18" charset="0"/>
                      </a:rPr>
                      <m:t>⌋</m:t>
                    </m:r>
                  </m:oMath>
                </a14:m>
                <a:r>
                  <a:rPr lang="zh-CN" altLang="en-US" dirty="0"/>
                  <a:t>。然后，我们有在每个注意力头中重新编程时间序列分块的操作定义为：</a:t>
                </a:r>
                <a:endParaRPr lang="en-US" altLang="zh-CN" dirty="0"/>
              </a:p>
              <a:p>
                <a:pPr algn="ctr">
                  <a:lnSpc>
                    <a:spcPct val="130000"/>
                  </a:lnSpc>
                </a:pPr>
                <a:r>
                  <a:rPr lang="en-US" altLang="zh-CN" dirty="0">
                    <a:ea typeface="Cambria Math" panose="02040503050406030204" pitchFamily="18" charset="0"/>
                  </a:rPr>
                  <a:t>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𝑍</m:t>
                        </m:r>
                      </m:e>
                      <m:sub>
                        <m:r>
                          <a:rPr lang="en-US" altLang="zh-CN" i="1">
                            <a:latin typeface="Cambria Math" panose="02040503050406030204" pitchFamily="18" charset="0"/>
                            <a:ea typeface="Cambria Math" panose="02040503050406030204" pitchFamily="18" charset="0"/>
                          </a:rPr>
                          <m:t>𝑘</m:t>
                        </m:r>
                      </m:sub>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𝐴𝑇𝑇𝐸𝑁𝑇𝐼𝑂𝑁</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𝑄</m:t>
                            </m:r>
                          </m:e>
                          <m:sub>
                            <m:r>
                              <a:rPr lang="en-US" altLang="zh-CN" b="0" i="1" smtClean="0">
                                <a:latin typeface="Cambria Math" panose="02040503050406030204" pitchFamily="18" charset="0"/>
                                <a:ea typeface="Cambria Math" panose="02040503050406030204" pitchFamily="18" charset="0"/>
                              </a:rPr>
                              <m:t>𝑘</m:t>
                            </m:r>
                          </m:sub>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𝑖</m:t>
                                </m:r>
                              </m:e>
                            </m:d>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𝐾</m:t>
                            </m:r>
                          </m:e>
                          <m:sub>
                            <m:r>
                              <a:rPr lang="en-US" altLang="zh-CN" i="1">
                                <a:latin typeface="Cambria Math" panose="02040503050406030204" pitchFamily="18" charset="0"/>
                                <a:ea typeface="Cambria Math" panose="02040503050406030204" pitchFamily="18" charset="0"/>
                              </a:rPr>
                              <m:t>𝑘</m:t>
                            </m:r>
                          </m:sub>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d>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𝑘</m:t>
                            </m:r>
                          </m:sub>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d>
                          </m:sup>
                        </m:sSubSup>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𝑆𝑂𝐹𝑇𝑀𝐴𝑋</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𝑄</m:t>
                                </m:r>
                              </m:e>
                              <m:sub>
                                <m:r>
                                  <a:rPr lang="en-US" altLang="zh-CN" i="1">
                                    <a:latin typeface="Cambria Math" panose="02040503050406030204" pitchFamily="18" charset="0"/>
                                    <a:ea typeface="Cambria Math" panose="02040503050406030204" pitchFamily="18" charset="0"/>
                                  </a:rPr>
                                  <m:t>𝑘</m:t>
                                </m:r>
                              </m:sub>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d>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𝐾</m:t>
                                </m:r>
                              </m:e>
                              <m:sub>
                                <m:r>
                                  <a:rPr lang="en-US" altLang="zh-CN" i="1">
                                    <a:latin typeface="Cambria Math" panose="02040503050406030204" pitchFamily="18" charset="0"/>
                                    <a:ea typeface="Cambria Math" panose="02040503050406030204" pitchFamily="18" charset="0"/>
                                  </a:rPr>
                                  <m:t>𝑘</m:t>
                                </m:r>
                              </m:sub>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d>
                              </m:sup>
                            </m:sSubSup>
                          </m:e>
                          <m:sup>
                            <m:r>
                              <a:rPr lang="en-US" altLang="zh-CN" b="0" i="1" smtClean="0">
                                <a:latin typeface="Cambria Math" panose="02040503050406030204" pitchFamily="18" charset="0"/>
                                <a:ea typeface="Cambria Math" panose="02040503050406030204" pitchFamily="18" charset="0"/>
                              </a:rPr>
                              <m:t>𝑇</m:t>
                            </m:r>
                          </m:sup>
                        </m:sSup>
                      </m:num>
                      <m:den>
                        <m:rad>
                          <m:radPr>
                            <m:degHide m:val="on"/>
                            <m:ctrlPr>
                              <a:rPr lang="en-US" altLang="zh-CN" b="0" i="1" smtClean="0">
                                <a:latin typeface="Cambria Math" panose="02040503050406030204" pitchFamily="18" charset="0"/>
                                <a:ea typeface="Cambria Math" panose="02040503050406030204" pitchFamily="18" charset="0"/>
                              </a:rPr>
                            </m:ctrlPr>
                          </m:radPr>
                          <m:deg/>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m:rPr>
                                    <m:sty m:val="p"/>
                                  </m:rPr>
                                  <a:rPr lang="en-US" altLang="zh-CN" i="1">
                                    <a:latin typeface="Cambria Math" panose="02040503050406030204" pitchFamily="18" charset="0"/>
                                    <a:ea typeface="Cambria Math" panose="02040503050406030204" pitchFamily="18" charset="0"/>
                                  </a:rPr>
                                  <m:t>k</m:t>
                                </m:r>
                              </m:sub>
                            </m:sSub>
                          </m:e>
                        </m:rad>
                      </m:den>
                    </m:f>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𝑘</m:t>
                        </m:r>
                      </m:sub>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𝑖</m:t>
                            </m:r>
                          </m:e>
                        </m:d>
                      </m:sup>
                    </m:sSubSup>
                  </m:oMath>
                </a14:m>
                <a:endParaRPr lang="en-US" altLang="zh-CN" dirty="0">
                  <a:ea typeface="Cambria Math" panose="02040503050406030204" pitchFamily="18" charset="0"/>
                </a:endParaRPr>
              </a:p>
              <a:p>
                <a:pPr>
                  <a:lnSpc>
                    <a:spcPct val="130000"/>
                  </a:lnSpc>
                </a:pPr>
                <a:r>
                  <a:rPr lang="zh-CN" altLang="en-US" dirty="0"/>
                  <a:t>通过汇总每个头部的 </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𝑘</m:t>
                        </m:r>
                      </m:sub>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p>
                    </m:sSup>
                    <m:r>
                      <a:rPr lang="en-US" altLang="zh-CN" i="1">
                        <a:latin typeface="Cambria Math" panose="02040503050406030204" pitchFamily="18" charset="0"/>
                        <a:ea typeface="Cambria Math" panose="02040503050406030204" pitchFamily="18" charset="0"/>
                      </a:rPr>
                      <m:t> </m:t>
                    </m:r>
                  </m:oMath>
                </a14:m>
                <a:r>
                  <a:rPr lang="zh-CN" altLang="en-US" dirty="0"/>
                  <a:t>，我们得到 </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𝑍</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sup>
                    </m:sSup>
                    <m:r>
                      <a:rPr lang="en-US" altLang="zh-CN" i="1">
                        <a:latin typeface="Cambria Math" panose="02040503050406030204" pitchFamily="18" charset="0"/>
                        <a:ea typeface="Cambria Math" panose="02040503050406030204" pitchFamily="18" charset="0"/>
                      </a:rPr>
                      <m:t> </m:t>
                    </m:r>
                  </m:oMath>
                </a14:m>
                <a:r>
                  <a:rPr lang="zh-CN" altLang="en-US" dirty="0"/>
                  <a:t>。然后进行线性投影，使隐藏维度与主干模型保持一致，得到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𝑂</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r>
                      <a:rPr lang="en-US" altLang="zh-CN" i="1">
                        <a:latin typeface="Cambria Math" panose="02040503050406030204" pitchFamily="18" charset="0"/>
                        <a:ea typeface="Cambria Math" panose="02040503050406030204" pitchFamily="18" charset="0"/>
                      </a:rPr>
                      <m:t> </m:t>
                    </m:r>
                  </m:oMath>
                </a14:m>
                <a:r>
                  <a:rPr lang="zh-CN" altLang="en-US" dirty="0"/>
                  <a:t>。</a:t>
                </a:r>
              </a:p>
            </p:txBody>
          </p:sp>
        </mc:Choice>
        <mc:Fallback xmlns="">
          <p:sp>
            <p:nvSpPr>
              <p:cNvPr id="4" name="文本框 3">
                <a:extLst>
                  <a:ext uri="{FF2B5EF4-FFF2-40B4-BE49-F238E27FC236}">
                    <a16:creationId xmlns:a16="http://schemas.microsoft.com/office/drawing/2014/main" id="{1452BE21-E952-34B5-9A62-4979CFDB85C3}"/>
                  </a:ext>
                </a:extLst>
              </p:cNvPr>
              <p:cNvSpPr txBox="1">
                <a:spLocks noRot="1" noChangeAspect="1" noMove="1" noResize="1" noEditPoints="1" noAdjustHandles="1" noChangeArrowheads="1" noChangeShapeType="1" noTextEdit="1"/>
              </p:cNvSpPr>
              <p:nvPr/>
            </p:nvSpPr>
            <p:spPr>
              <a:xfrm>
                <a:off x="845457" y="908050"/>
                <a:ext cx="10501086" cy="3460050"/>
              </a:xfrm>
              <a:prstGeom prst="rect">
                <a:avLst/>
              </a:prstGeom>
              <a:blipFill>
                <a:blip r:embed="rId3"/>
                <a:stretch>
                  <a:fillRect l="-523" r="-465" b="-17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4052334-F9E7-38EE-C8FB-E83102E32AF1}"/>
              </a:ext>
            </a:extLst>
          </p:cNvPr>
          <p:cNvPicPr>
            <a:picLocks noChangeAspect="1"/>
          </p:cNvPicPr>
          <p:nvPr/>
        </p:nvPicPr>
        <p:blipFill rotWithShape="1">
          <a:blip r:embed="rId4"/>
          <a:srcRect t="10288" r="64079" b="11470"/>
          <a:stretch/>
        </p:blipFill>
        <p:spPr>
          <a:xfrm>
            <a:off x="4445001" y="4113703"/>
            <a:ext cx="3047998" cy="2456429"/>
          </a:xfrm>
          <a:prstGeom prst="rect">
            <a:avLst/>
          </a:prstGeom>
        </p:spPr>
      </p:pic>
      <p:pic>
        <p:nvPicPr>
          <p:cNvPr id="5" name="图片 4">
            <a:extLst>
              <a:ext uri="{FF2B5EF4-FFF2-40B4-BE49-F238E27FC236}">
                <a16:creationId xmlns:a16="http://schemas.microsoft.com/office/drawing/2014/main" id="{36DD1C02-8E2B-9667-6E7D-C3F3EF99E2DE}"/>
              </a:ext>
            </a:extLst>
          </p:cNvPr>
          <p:cNvPicPr>
            <a:picLocks noChangeAspect="1"/>
          </p:cNvPicPr>
          <p:nvPr/>
        </p:nvPicPr>
        <p:blipFill rotWithShape="1">
          <a:blip r:embed="rId5"/>
          <a:srcRect b="20429"/>
          <a:stretch/>
        </p:blipFill>
        <p:spPr>
          <a:xfrm>
            <a:off x="7492999" y="4061115"/>
            <a:ext cx="4368801" cy="2509017"/>
          </a:xfrm>
          <a:prstGeom prst="rect">
            <a:avLst/>
          </a:prstGeom>
        </p:spPr>
      </p:pic>
    </p:spTree>
    <p:extLst>
      <p:ext uri="{BB962C8B-B14F-4D97-AF65-F5344CB8AC3E}">
        <p14:creationId xmlns:p14="http://schemas.microsoft.com/office/powerpoint/2010/main" val="2195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3.1 MODEL STRUCTURE</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4"/>
            <a:ext cx="2336799" cy="4018151"/>
          </a:xfrm>
          <a:prstGeom prst="rect">
            <a:avLst/>
          </a:prstGeom>
          <a:noFill/>
        </p:spPr>
        <p:txBody>
          <a:bodyPr wrap="square">
            <a:spAutoFit/>
          </a:bodyPr>
          <a:lstStyle/>
          <a:p>
            <a:pPr>
              <a:lnSpc>
                <a:spcPct val="130000"/>
              </a:lnSpc>
            </a:pPr>
            <a:r>
              <a:rPr lang="en-US" altLang="zh-CN" b="1" dirty="0"/>
              <a:t>Prompt-as-Prefix</a:t>
            </a:r>
          </a:p>
          <a:p>
            <a:pPr>
              <a:lnSpc>
                <a:spcPct val="130000"/>
              </a:lnSpc>
            </a:pPr>
            <a:r>
              <a:rPr lang="en-US" altLang="zh-CN" dirty="0"/>
              <a:t>Prompt</a:t>
            </a:r>
            <a:r>
              <a:rPr lang="zh-CN" altLang="en-US" dirty="0"/>
              <a:t>是针对特定任务激活 </a:t>
            </a:r>
            <a:r>
              <a:rPr lang="en-US" altLang="zh-CN" dirty="0"/>
              <a:t>LLMs </a:t>
            </a:r>
            <a:r>
              <a:rPr lang="zh-CN" altLang="en-US" dirty="0"/>
              <a:t>的一种直接而有效的方法。然而，将时间序列直接翻译成自然语言存在很大挑战，既妨碍了指令数据集的创建，也妨碍了在不影响性能的情况下有效利用飞行提示。</a:t>
            </a:r>
            <a:endParaRPr lang="en-US" altLang="zh-CN" dirty="0"/>
          </a:p>
        </p:txBody>
      </p:sp>
      <p:pic>
        <p:nvPicPr>
          <p:cNvPr id="5" name="图片 4">
            <a:extLst>
              <a:ext uri="{FF2B5EF4-FFF2-40B4-BE49-F238E27FC236}">
                <a16:creationId xmlns:a16="http://schemas.microsoft.com/office/drawing/2014/main" id="{AA512148-04EC-7EA5-1496-8782CE51169E}"/>
              </a:ext>
            </a:extLst>
          </p:cNvPr>
          <p:cNvPicPr>
            <a:picLocks noChangeAspect="1"/>
          </p:cNvPicPr>
          <p:nvPr/>
        </p:nvPicPr>
        <p:blipFill rotWithShape="1">
          <a:blip r:embed="rId3"/>
          <a:srcRect l="37692" b="10747"/>
          <a:stretch/>
        </p:blipFill>
        <p:spPr>
          <a:xfrm>
            <a:off x="7034895" y="4039034"/>
            <a:ext cx="4758267" cy="2521932"/>
          </a:xfrm>
          <a:prstGeom prst="rect">
            <a:avLst/>
          </a:prstGeom>
        </p:spPr>
      </p:pic>
      <p:pic>
        <p:nvPicPr>
          <p:cNvPr id="6" name="图片 5">
            <a:extLst>
              <a:ext uri="{FF2B5EF4-FFF2-40B4-BE49-F238E27FC236}">
                <a16:creationId xmlns:a16="http://schemas.microsoft.com/office/drawing/2014/main" id="{E2A1A6C6-2486-2B69-2739-E2F6C5541A54}"/>
              </a:ext>
            </a:extLst>
          </p:cNvPr>
          <p:cNvPicPr>
            <a:picLocks noChangeAspect="1"/>
          </p:cNvPicPr>
          <p:nvPr/>
        </p:nvPicPr>
        <p:blipFill>
          <a:blip r:embed="rId4"/>
          <a:stretch>
            <a:fillRect/>
          </a:stretch>
        </p:blipFill>
        <p:spPr>
          <a:xfrm>
            <a:off x="3766632" y="4420029"/>
            <a:ext cx="3149600" cy="2140937"/>
          </a:xfrm>
          <a:prstGeom prst="rect">
            <a:avLst/>
          </a:prstGeom>
        </p:spPr>
      </p:pic>
      <p:pic>
        <p:nvPicPr>
          <p:cNvPr id="7" name="图片 6">
            <a:extLst>
              <a:ext uri="{FF2B5EF4-FFF2-40B4-BE49-F238E27FC236}">
                <a16:creationId xmlns:a16="http://schemas.microsoft.com/office/drawing/2014/main" id="{4EB75EA6-0E87-14F2-44E7-0D4562F0D3B2}"/>
              </a:ext>
            </a:extLst>
          </p:cNvPr>
          <p:cNvPicPr>
            <a:picLocks noChangeAspect="1"/>
          </p:cNvPicPr>
          <p:nvPr/>
        </p:nvPicPr>
        <p:blipFill rotWithShape="1">
          <a:blip r:embed="rId5"/>
          <a:srcRect b="20429"/>
          <a:stretch/>
        </p:blipFill>
        <p:spPr>
          <a:xfrm>
            <a:off x="4819102" y="908050"/>
            <a:ext cx="5967301" cy="3427041"/>
          </a:xfrm>
          <a:prstGeom prst="rect">
            <a:avLst/>
          </a:prstGeom>
        </p:spPr>
      </p:pic>
    </p:spTree>
    <p:extLst>
      <p:ext uri="{BB962C8B-B14F-4D97-AF65-F5344CB8AC3E}">
        <p14:creationId xmlns:p14="http://schemas.microsoft.com/office/powerpoint/2010/main" val="236935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3.1 MODEL STRUCTURE</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152303"/>
              </a:xfrm>
              <a:prstGeom prst="rect">
                <a:avLst/>
              </a:prstGeom>
              <a:noFill/>
            </p:spPr>
            <p:txBody>
              <a:bodyPr wrap="square">
                <a:spAutoFit/>
              </a:bodyPr>
              <a:lstStyle/>
              <a:p>
                <a:pPr>
                  <a:lnSpc>
                    <a:spcPct val="130000"/>
                  </a:lnSpc>
                </a:pPr>
                <a:r>
                  <a:rPr lang="en-US" altLang="zh-CN" b="1" dirty="0"/>
                  <a:t>Output Projection.</a:t>
                </a:r>
              </a:p>
              <a:p>
                <a:pPr>
                  <a:lnSpc>
                    <a:spcPct val="130000"/>
                  </a:lnSpc>
                </a:pPr>
                <a:r>
                  <a:rPr lang="zh-CN" altLang="en-US" dirty="0"/>
                  <a:t>通过将</a:t>
                </a:r>
                <a:r>
                  <a:rPr lang="en-US" altLang="zh-CN" dirty="0"/>
                  <a:t>prompt</a:t>
                </a:r>
                <a:r>
                  <a:rPr lang="zh-CN" altLang="en-US" dirty="0"/>
                  <a:t>嵌入和</a:t>
                </a:r>
                <a:r>
                  <a:rPr lang="en-US" altLang="zh-CN" dirty="0"/>
                  <a:t>patch</a:t>
                </a:r>
                <a:r>
                  <a:rPr lang="zh-CN" altLang="en-US" dirty="0"/>
                  <a:t>嵌入</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𝑂</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sup>
                    </m:sSup>
                  </m:oMath>
                </a14:m>
                <a:r>
                  <a:rPr lang="zh-CN" altLang="en-US" dirty="0"/>
                  <a:t>通过冻结的</a:t>
                </a:r>
                <a:r>
                  <a:rPr lang="en-US" altLang="zh-CN" dirty="0"/>
                  <a:t>LLM</a:t>
                </a:r>
                <a:r>
                  <a:rPr lang="zh-CN" altLang="en-US" dirty="0"/>
                  <a:t>打包和前馈，如图</a:t>
                </a:r>
                <a:r>
                  <a:rPr lang="en-US" altLang="zh-CN" dirty="0"/>
                  <a:t>2</a:t>
                </a:r>
                <a:r>
                  <a:rPr lang="zh-CN" altLang="en-US" dirty="0"/>
                  <a:t>所示，我们丢弃前缀部分并获得输出表示。随后，我们将它们展平并进行线性投影，以得到最终的预测值ˆ</a:t>
                </a:r>
                <a:r>
                  <a:rPr lang="en-US" altLang="zh-CN" dirty="0"/>
                  <a:t>Y(</a:t>
                </a:r>
                <a:r>
                  <a:rPr lang="en-US" altLang="zh-CN" dirty="0" err="1"/>
                  <a:t>i</a:t>
                </a:r>
                <a:r>
                  <a:rPr lang="en-US" altLang="zh-CN" dirty="0"/>
                  <a:t>)</a:t>
                </a:r>
                <a:r>
                  <a:rPr lang="zh-CN" altLang="en-US" dirty="0"/>
                  <a:t>。</a:t>
                </a:r>
              </a:p>
            </p:txBody>
          </p:sp>
        </mc:Choice>
        <mc:Fallback xmlns="">
          <p:sp>
            <p:nvSpPr>
              <p:cNvPr id="4" name="文本框 3">
                <a:extLst>
                  <a:ext uri="{FF2B5EF4-FFF2-40B4-BE49-F238E27FC236}">
                    <a16:creationId xmlns:a16="http://schemas.microsoft.com/office/drawing/2014/main" id="{1452BE21-E952-34B5-9A62-4979CFDB85C3}"/>
                  </a:ext>
                </a:extLst>
              </p:cNvPr>
              <p:cNvSpPr txBox="1">
                <a:spLocks noRot="1" noChangeAspect="1" noMove="1" noResize="1" noEditPoints="1" noAdjustHandles="1" noChangeArrowheads="1" noChangeShapeType="1" noTextEdit="1"/>
              </p:cNvSpPr>
              <p:nvPr/>
            </p:nvSpPr>
            <p:spPr>
              <a:xfrm>
                <a:off x="863600" y="1166842"/>
                <a:ext cx="10501086" cy="1152303"/>
              </a:xfrm>
              <a:prstGeom prst="rect">
                <a:avLst/>
              </a:prstGeom>
              <a:blipFill>
                <a:blip r:embed="rId2"/>
                <a:stretch>
                  <a:fillRect l="-523" b="-740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B795D8-9F77-D5AF-B7F7-890007ACADDE}"/>
              </a:ext>
            </a:extLst>
          </p:cNvPr>
          <p:cNvPicPr>
            <a:picLocks noChangeAspect="1"/>
          </p:cNvPicPr>
          <p:nvPr/>
        </p:nvPicPr>
        <p:blipFill rotWithShape="1">
          <a:blip r:embed="rId3"/>
          <a:srcRect b="20429"/>
          <a:stretch/>
        </p:blipFill>
        <p:spPr>
          <a:xfrm>
            <a:off x="2439233" y="2319145"/>
            <a:ext cx="7313535" cy="4200188"/>
          </a:xfrm>
          <a:prstGeom prst="rect">
            <a:avLst/>
          </a:prstGeom>
        </p:spPr>
      </p:pic>
    </p:spTree>
    <p:extLst>
      <p:ext uri="{BB962C8B-B14F-4D97-AF65-F5344CB8AC3E}">
        <p14:creationId xmlns:p14="http://schemas.microsoft.com/office/powerpoint/2010/main" val="1202530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4 MAIN RESULTS</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3297954"/>
          </a:xfrm>
          <a:prstGeom prst="rect">
            <a:avLst/>
          </a:prstGeom>
          <a:noFill/>
        </p:spPr>
        <p:txBody>
          <a:bodyPr wrap="square">
            <a:spAutoFit/>
          </a:bodyPr>
          <a:lstStyle/>
          <a:p>
            <a:pPr>
              <a:lnSpc>
                <a:spcPct val="130000"/>
              </a:lnSpc>
            </a:pPr>
            <a:r>
              <a:rPr lang="zh-CN" altLang="en-US" dirty="0"/>
              <a:t>除另有说明，使用 </a:t>
            </a:r>
            <a:r>
              <a:rPr lang="en-US" altLang="zh-CN" dirty="0"/>
              <a:t>Llama-7B </a:t>
            </a:r>
            <a:r>
              <a:rPr lang="zh-CN" altLang="en-US" dirty="0"/>
              <a:t>（</a:t>
            </a:r>
            <a:r>
              <a:rPr lang="en-US" altLang="zh-CN" dirty="0" err="1"/>
              <a:t>Touvron</a:t>
            </a:r>
            <a:r>
              <a:rPr lang="en-US" altLang="zh-CN" dirty="0"/>
              <a:t> </a:t>
            </a:r>
            <a:r>
              <a:rPr lang="zh-CN" altLang="en-US" dirty="0"/>
              <a:t>等，</a:t>
            </a:r>
            <a:r>
              <a:rPr lang="en-US" altLang="zh-CN" dirty="0"/>
              <a:t>2023</a:t>
            </a:r>
            <a:r>
              <a:rPr lang="zh-CN" altLang="en-US" dirty="0"/>
              <a:t>）作为默认</a:t>
            </a:r>
            <a:r>
              <a:rPr lang="en-US" altLang="zh-CN" dirty="0"/>
              <a:t>backbone</a:t>
            </a:r>
          </a:p>
          <a:p>
            <a:pPr>
              <a:lnSpc>
                <a:spcPct val="130000"/>
              </a:lnSpc>
            </a:pPr>
            <a:endParaRPr lang="en-US" altLang="zh-CN" b="1" dirty="0"/>
          </a:p>
          <a:p>
            <a:pPr>
              <a:lnSpc>
                <a:spcPct val="130000"/>
              </a:lnSpc>
            </a:pPr>
            <a:r>
              <a:rPr lang="en-US" altLang="zh-CN" b="1" dirty="0"/>
              <a:t>Baselines</a:t>
            </a:r>
          </a:p>
          <a:p>
            <a:pPr>
              <a:lnSpc>
                <a:spcPct val="130000"/>
              </a:lnSpc>
            </a:pPr>
            <a:r>
              <a:rPr lang="zh-CN" altLang="en-US" dirty="0"/>
              <a:t>基于</a:t>
            </a:r>
            <a:r>
              <a:rPr lang="en-US" altLang="zh-CN" dirty="0"/>
              <a:t>Transformer</a:t>
            </a:r>
            <a:r>
              <a:rPr lang="zh-CN" altLang="en-US" dirty="0"/>
              <a:t>的方法：</a:t>
            </a:r>
            <a:r>
              <a:rPr lang="en-US" altLang="zh-CN" dirty="0" err="1"/>
              <a:t>PatchTST</a:t>
            </a:r>
            <a:r>
              <a:rPr lang="zh-CN" altLang="en-US" dirty="0"/>
              <a:t>（</a:t>
            </a:r>
            <a:r>
              <a:rPr lang="en-US" altLang="zh-CN" dirty="0"/>
              <a:t>2023</a:t>
            </a:r>
            <a:r>
              <a:rPr lang="zh-CN" altLang="en-US" dirty="0"/>
              <a:t>年）、</a:t>
            </a:r>
            <a:r>
              <a:rPr lang="en-US" altLang="zh-CN" dirty="0" err="1"/>
              <a:t>ESTformer</a:t>
            </a:r>
            <a:r>
              <a:rPr lang="zh-CN" altLang="en-US" dirty="0"/>
              <a:t>（</a:t>
            </a:r>
            <a:r>
              <a:rPr lang="en-US" altLang="zh-CN" dirty="0"/>
              <a:t>2022</a:t>
            </a:r>
            <a:r>
              <a:rPr lang="zh-CN" altLang="en-US" dirty="0"/>
              <a:t>年）、</a:t>
            </a:r>
            <a:r>
              <a:rPr lang="en-US" altLang="zh-CN" dirty="0"/>
              <a:t>Non-Stationary Transformer</a:t>
            </a:r>
            <a:r>
              <a:rPr lang="zh-CN" altLang="en-US" dirty="0"/>
              <a:t>（</a:t>
            </a:r>
            <a:r>
              <a:rPr lang="en-US" altLang="zh-CN" dirty="0"/>
              <a:t>2022</a:t>
            </a:r>
            <a:r>
              <a:rPr lang="zh-CN" altLang="en-US" dirty="0"/>
              <a:t>年）、</a:t>
            </a:r>
            <a:r>
              <a:rPr lang="en-US" altLang="zh-CN" dirty="0" err="1"/>
              <a:t>FEDformer</a:t>
            </a:r>
            <a:r>
              <a:rPr lang="zh-CN" altLang="en-US" dirty="0"/>
              <a:t>（</a:t>
            </a:r>
            <a:r>
              <a:rPr lang="en-US" altLang="zh-CN" dirty="0"/>
              <a:t>2022</a:t>
            </a:r>
            <a:r>
              <a:rPr lang="zh-CN" altLang="en-US" dirty="0"/>
              <a:t>年）、</a:t>
            </a:r>
            <a:r>
              <a:rPr lang="en-US" altLang="zh-CN" dirty="0" err="1"/>
              <a:t>Autoformer</a:t>
            </a:r>
            <a:r>
              <a:rPr lang="zh-CN" altLang="en-US" dirty="0"/>
              <a:t>（</a:t>
            </a:r>
            <a:r>
              <a:rPr lang="en-US" altLang="zh-CN" dirty="0"/>
              <a:t>2021</a:t>
            </a:r>
            <a:r>
              <a:rPr lang="zh-CN" altLang="en-US" dirty="0"/>
              <a:t>年）、</a:t>
            </a:r>
            <a:r>
              <a:rPr lang="en-US" altLang="zh-CN" dirty="0"/>
              <a:t>Informer</a:t>
            </a:r>
            <a:r>
              <a:rPr lang="zh-CN" altLang="en-US" dirty="0"/>
              <a:t>（</a:t>
            </a:r>
            <a:r>
              <a:rPr lang="en-US" altLang="zh-CN" dirty="0"/>
              <a:t>2021</a:t>
            </a:r>
            <a:r>
              <a:rPr lang="zh-CN" altLang="en-US" dirty="0"/>
              <a:t>年）和</a:t>
            </a:r>
            <a:r>
              <a:rPr lang="en-US" altLang="zh-CN" dirty="0"/>
              <a:t>Reformer</a:t>
            </a:r>
            <a:r>
              <a:rPr lang="zh-CN" altLang="en-US" dirty="0"/>
              <a:t>（</a:t>
            </a:r>
            <a:r>
              <a:rPr lang="en-US" altLang="zh-CN" dirty="0"/>
              <a:t>2020</a:t>
            </a:r>
            <a:r>
              <a:rPr lang="zh-CN" altLang="en-US" dirty="0"/>
              <a:t>年）。</a:t>
            </a:r>
            <a:endParaRPr lang="en-US" altLang="zh-CN" dirty="0"/>
          </a:p>
          <a:p>
            <a:pPr>
              <a:lnSpc>
                <a:spcPct val="130000"/>
              </a:lnSpc>
            </a:pPr>
            <a:r>
              <a:rPr lang="zh-CN" altLang="en-US" dirty="0"/>
              <a:t>最近具有竞争力的模型，包括</a:t>
            </a:r>
            <a:r>
              <a:rPr lang="en-US" altLang="zh-CN" dirty="0"/>
              <a:t>GPT4TS</a:t>
            </a:r>
            <a:r>
              <a:rPr lang="zh-CN" altLang="en-US" dirty="0"/>
              <a:t>（</a:t>
            </a:r>
            <a:r>
              <a:rPr lang="en-US" altLang="zh-CN" dirty="0"/>
              <a:t>2023a</a:t>
            </a:r>
            <a:r>
              <a:rPr lang="zh-CN" altLang="en-US" dirty="0"/>
              <a:t>）、</a:t>
            </a:r>
            <a:r>
              <a:rPr lang="en-US" altLang="zh-CN" dirty="0" err="1"/>
              <a:t>LLMTime</a:t>
            </a:r>
            <a:r>
              <a:rPr lang="zh-CN" altLang="en-US" dirty="0"/>
              <a:t>（</a:t>
            </a:r>
            <a:r>
              <a:rPr lang="en-US" altLang="zh-CN" dirty="0"/>
              <a:t>2023</a:t>
            </a:r>
            <a:r>
              <a:rPr lang="zh-CN" altLang="en-US" dirty="0"/>
              <a:t>年）、</a:t>
            </a:r>
            <a:r>
              <a:rPr lang="en-US" altLang="zh-CN" dirty="0" err="1"/>
              <a:t>DLinear</a:t>
            </a:r>
            <a:r>
              <a:rPr lang="zh-CN" altLang="en-US" dirty="0"/>
              <a:t>（</a:t>
            </a:r>
            <a:r>
              <a:rPr lang="en-US" altLang="zh-CN" dirty="0"/>
              <a:t>2023</a:t>
            </a:r>
            <a:r>
              <a:rPr lang="zh-CN" altLang="en-US" dirty="0"/>
              <a:t>年）、</a:t>
            </a:r>
            <a:r>
              <a:rPr lang="en-US" altLang="zh-CN" dirty="0" err="1"/>
              <a:t>TimesNet</a:t>
            </a:r>
            <a:r>
              <a:rPr lang="zh-CN" altLang="en-US" dirty="0"/>
              <a:t>（</a:t>
            </a:r>
            <a:r>
              <a:rPr lang="en-US" altLang="zh-CN" dirty="0"/>
              <a:t>2023</a:t>
            </a:r>
            <a:r>
              <a:rPr lang="zh-CN" altLang="en-US" dirty="0"/>
              <a:t>年）和</a:t>
            </a:r>
            <a:r>
              <a:rPr lang="en-US" altLang="zh-CN" dirty="0" err="1"/>
              <a:t>LightTS</a:t>
            </a:r>
            <a:r>
              <a:rPr lang="zh-CN" altLang="en-US" dirty="0"/>
              <a:t>（</a:t>
            </a:r>
            <a:r>
              <a:rPr lang="en-US" altLang="zh-CN" dirty="0"/>
              <a:t>2022a</a:t>
            </a:r>
            <a:r>
              <a:rPr lang="zh-CN" altLang="en-US" dirty="0"/>
              <a:t>）。</a:t>
            </a:r>
            <a:endParaRPr lang="en-US" altLang="zh-CN" dirty="0"/>
          </a:p>
          <a:p>
            <a:pPr>
              <a:lnSpc>
                <a:spcPct val="130000"/>
              </a:lnSpc>
            </a:pPr>
            <a:r>
              <a:rPr lang="zh-CN" altLang="en-US" dirty="0"/>
              <a:t>在短期预测中，我们进一步将我们的模型与</a:t>
            </a:r>
            <a:r>
              <a:rPr lang="en-US" altLang="zh-CN" dirty="0"/>
              <a:t>N-</a:t>
            </a:r>
            <a:r>
              <a:rPr lang="en-US" altLang="zh-CN" dirty="0" err="1"/>
              <a:t>HiTS</a:t>
            </a:r>
            <a:r>
              <a:rPr lang="zh-CN" altLang="en-US" dirty="0"/>
              <a:t>（</a:t>
            </a:r>
            <a:r>
              <a:rPr lang="en-US" altLang="zh-CN" dirty="0"/>
              <a:t>2023b</a:t>
            </a:r>
            <a:r>
              <a:rPr lang="zh-CN" altLang="en-US" dirty="0"/>
              <a:t>）和</a:t>
            </a:r>
            <a:r>
              <a:rPr lang="en-US" altLang="zh-CN" dirty="0"/>
              <a:t>N-BEATS</a:t>
            </a:r>
            <a:r>
              <a:rPr lang="zh-CN" altLang="en-US" dirty="0"/>
              <a:t>（</a:t>
            </a:r>
            <a:r>
              <a:rPr lang="en-US" altLang="zh-CN" dirty="0"/>
              <a:t>2020</a:t>
            </a:r>
            <a:r>
              <a:rPr lang="zh-CN" altLang="en-US" dirty="0"/>
              <a:t>年）进行比较。</a:t>
            </a:r>
          </a:p>
        </p:txBody>
      </p:sp>
    </p:spTree>
    <p:extLst>
      <p:ext uri="{BB962C8B-B14F-4D97-AF65-F5344CB8AC3E}">
        <p14:creationId xmlns:p14="http://schemas.microsoft.com/office/powerpoint/2010/main" val="242403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a:xfrm>
            <a:off x="863600" y="533400"/>
            <a:ext cx="6445662" cy="374650"/>
          </a:xfrm>
        </p:spPr>
        <p:txBody>
          <a:bodyPr/>
          <a:lstStyle/>
          <a:p>
            <a:r>
              <a:rPr lang="en-US" altLang="zh-CN" dirty="0"/>
              <a:t>4.1 LONG-TERM FORECASTING</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857560"/>
          </a:xfrm>
          <a:prstGeom prst="rect">
            <a:avLst/>
          </a:prstGeom>
          <a:noFill/>
        </p:spPr>
        <p:txBody>
          <a:bodyPr wrap="square">
            <a:spAutoFit/>
          </a:bodyPr>
          <a:lstStyle/>
          <a:p>
            <a:pPr>
              <a:lnSpc>
                <a:spcPct val="130000"/>
              </a:lnSpc>
            </a:pPr>
            <a:r>
              <a:rPr lang="en-US" altLang="zh-CN" b="1" dirty="0"/>
              <a:t>Setups.</a:t>
            </a:r>
            <a:r>
              <a:rPr lang="zh-CN" altLang="en-US" dirty="0"/>
              <a:t> 数据集：</a:t>
            </a:r>
            <a:r>
              <a:rPr lang="en-US" altLang="zh-CN" dirty="0"/>
              <a:t>ETTh1</a:t>
            </a:r>
            <a:r>
              <a:rPr lang="zh-CN" altLang="en-US" dirty="0"/>
              <a:t>、</a:t>
            </a:r>
            <a:r>
              <a:rPr lang="en-US" altLang="zh-CN" dirty="0"/>
              <a:t>ETTh2</a:t>
            </a:r>
            <a:r>
              <a:rPr lang="zh-CN" altLang="en-US" dirty="0"/>
              <a:t>、</a:t>
            </a:r>
            <a:r>
              <a:rPr lang="en-US" altLang="zh-CN" dirty="0"/>
              <a:t>ETTm1</a:t>
            </a:r>
            <a:r>
              <a:rPr lang="zh-CN" altLang="en-US" dirty="0"/>
              <a:t>、</a:t>
            </a:r>
            <a:r>
              <a:rPr lang="en-US" altLang="zh-CN" dirty="0"/>
              <a:t>ETTm2</a:t>
            </a:r>
            <a:r>
              <a:rPr lang="zh-CN" altLang="en-US" dirty="0"/>
              <a:t>、</a:t>
            </a:r>
            <a:r>
              <a:rPr lang="en-US" altLang="zh-CN" dirty="0"/>
              <a:t>Weather</a:t>
            </a:r>
            <a:r>
              <a:rPr lang="zh-CN" altLang="en-US" dirty="0"/>
              <a:t>、</a:t>
            </a:r>
            <a:r>
              <a:rPr lang="en-US" altLang="zh-CN" dirty="0"/>
              <a:t>Electricity</a:t>
            </a:r>
            <a:r>
              <a:rPr lang="zh-CN" altLang="en-US" dirty="0"/>
              <a:t>（</a:t>
            </a:r>
            <a:r>
              <a:rPr lang="en-US" altLang="zh-CN" dirty="0"/>
              <a:t>ECL</a:t>
            </a:r>
            <a:r>
              <a:rPr lang="zh-CN" altLang="en-US" dirty="0"/>
              <a:t>）、</a:t>
            </a:r>
            <a:r>
              <a:rPr lang="en-US" altLang="zh-CN" dirty="0"/>
              <a:t>Traffic</a:t>
            </a:r>
            <a:r>
              <a:rPr lang="zh-CN" altLang="en-US" dirty="0"/>
              <a:t>和</a:t>
            </a:r>
            <a:r>
              <a:rPr lang="en-US" altLang="zh-CN" dirty="0"/>
              <a:t>ILI</a:t>
            </a:r>
            <a:r>
              <a:rPr lang="zh-CN" altLang="en-US" dirty="0"/>
              <a:t>。输入时间序列长度</a:t>
            </a:r>
            <a:r>
              <a:rPr lang="en-US" altLang="zh-CN" dirty="0"/>
              <a:t>T</a:t>
            </a:r>
            <a:r>
              <a:rPr lang="zh-CN" altLang="en-US" dirty="0"/>
              <a:t>设置为</a:t>
            </a:r>
            <a:r>
              <a:rPr lang="en-US" altLang="zh-CN" dirty="0"/>
              <a:t>512</a:t>
            </a:r>
            <a:r>
              <a:rPr lang="zh-CN" altLang="en-US" dirty="0"/>
              <a:t>，并使用四个不同的预测范围</a:t>
            </a:r>
            <a:r>
              <a:rPr lang="en-US" altLang="zh-CN" dirty="0"/>
              <a:t>H∈{96, 192, 336, 720}</a:t>
            </a:r>
            <a:r>
              <a:rPr lang="zh-CN" altLang="en-US" dirty="0"/>
              <a:t>。评估指标包括均方误差（</a:t>
            </a:r>
            <a:r>
              <a:rPr lang="en-US" altLang="zh-CN" dirty="0"/>
              <a:t>MSE</a:t>
            </a:r>
            <a:r>
              <a:rPr lang="zh-CN" altLang="en-US" dirty="0"/>
              <a:t>）和平均绝对误差（</a:t>
            </a:r>
            <a:r>
              <a:rPr lang="en-US" altLang="zh-CN" dirty="0"/>
              <a:t>MAE</a:t>
            </a:r>
            <a:r>
              <a:rPr lang="zh-CN" altLang="en-US" dirty="0"/>
              <a:t>）。</a:t>
            </a:r>
          </a:p>
          <a:p>
            <a:pPr>
              <a:lnSpc>
                <a:spcPct val="130000"/>
              </a:lnSpc>
            </a:pPr>
            <a:r>
              <a:rPr lang="en-US" altLang="zh-CN" b="1" dirty="0"/>
              <a:t>Results.</a:t>
            </a:r>
            <a:r>
              <a:rPr lang="zh-CN" altLang="en-US" dirty="0"/>
              <a:t> 与</a:t>
            </a:r>
            <a:r>
              <a:rPr lang="en-US" altLang="zh-CN" dirty="0"/>
              <a:t>GPT4TS</a:t>
            </a:r>
            <a:r>
              <a:rPr lang="zh-CN" altLang="en-US" dirty="0"/>
              <a:t>（</a:t>
            </a:r>
            <a:r>
              <a:rPr lang="en-US" altLang="zh-CN" dirty="0"/>
              <a:t>Zhou</a:t>
            </a:r>
            <a:r>
              <a:rPr lang="zh-CN" altLang="en-US" dirty="0"/>
              <a:t>等，</a:t>
            </a:r>
            <a:r>
              <a:rPr lang="en-US" altLang="zh-CN" dirty="0"/>
              <a:t>2023a</a:t>
            </a:r>
            <a:r>
              <a:rPr lang="zh-CN" altLang="en-US" dirty="0"/>
              <a:t>）的比较特别值得注意。</a:t>
            </a:r>
            <a:r>
              <a:rPr lang="en-US" altLang="zh-CN" dirty="0"/>
              <a:t>GPT4TS</a:t>
            </a:r>
            <a:r>
              <a:rPr lang="zh-CN" altLang="en-US" dirty="0"/>
              <a:t>是一项非常新的工作，涉及对骨干语言模型进行微调。</a:t>
            </a:r>
          </a:p>
        </p:txBody>
      </p:sp>
      <p:pic>
        <p:nvPicPr>
          <p:cNvPr id="7" name="图片 6">
            <a:extLst>
              <a:ext uri="{FF2B5EF4-FFF2-40B4-BE49-F238E27FC236}">
                <a16:creationId xmlns:a16="http://schemas.microsoft.com/office/drawing/2014/main" id="{EA6B2B7D-EAC0-D27C-254B-86D528DBE6BE}"/>
              </a:ext>
            </a:extLst>
          </p:cNvPr>
          <p:cNvPicPr>
            <a:picLocks noChangeAspect="1"/>
          </p:cNvPicPr>
          <p:nvPr/>
        </p:nvPicPr>
        <p:blipFill>
          <a:blip r:embed="rId3"/>
          <a:stretch>
            <a:fillRect/>
          </a:stretch>
        </p:blipFill>
        <p:spPr>
          <a:xfrm>
            <a:off x="1198064" y="2963963"/>
            <a:ext cx="9832157" cy="3894037"/>
          </a:xfrm>
          <a:prstGeom prst="rect">
            <a:avLst/>
          </a:prstGeom>
        </p:spPr>
      </p:pic>
    </p:spTree>
    <p:extLst>
      <p:ext uri="{BB962C8B-B14F-4D97-AF65-F5344CB8AC3E}">
        <p14:creationId xmlns:p14="http://schemas.microsoft.com/office/powerpoint/2010/main" val="104897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a:xfrm>
            <a:off x="863599" y="533400"/>
            <a:ext cx="7282873" cy="374650"/>
          </a:xfrm>
        </p:spPr>
        <p:txBody>
          <a:bodyPr/>
          <a:lstStyle/>
          <a:p>
            <a:r>
              <a:rPr lang="en-US" altLang="zh-CN" dirty="0"/>
              <a:t>4.2 SHORT-TERM FORECASTING</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857560"/>
          </a:xfrm>
          <a:prstGeom prst="rect">
            <a:avLst/>
          </a:prstGeom>
          <a:noFill/>
        </p:spPr>
        <p:txBody>
          <a:bodyPr wrap="square">
            <a:spAutoFit/>
          </a:bodyPr>
          <a:lstStyle/>
          <a:p>
            <a:pPr>
              <a:lnSpc>
                <a:spcPct val="130000"/>
              </a:lnSpc>
            </a:pPr>
            <a:r>
              <a:rPr lang="en-US" altLang="zh-CN" b="1" dirty="0"/>
              <a:t>Setups.</a:t>
            </a:r>
            <a:r>
              <a:rPr lang="zh-CN" altLang="en-US" dirty="0"/>
              <a:t> 数据集：</a:t>
            </a:r>
            <a:r>
              <a:rPr lang="en-US" altLang="zh-CN" dirty="0"/>
              <a:t>M4</a:t>
            </a:r>
            <a:r>
              <a:rPr lang="zh-CN" altLang="en-US" dirty="0"/>
              <a:t>，其中包含不同采样频率的营销数据集。在这种情况下，预测范围相对较小，为</a:t>
            </a:r>
            <a:r>
              <a:rPr lang="en-US" altLang="zh-CN" dirty="0"/>
              <a:t>[6, 48]</a:t>
            </a:r>
            <a:r>
              <a:rPr lang="zh-CN" altLang="en-US" dirty="0"/>
              <a:t>。输入长度是预测范围的两倍。评估指标包括对称平均绝对百分比误差（</a:t>
            </a:r>
            <a:r>
              <a:rPr lang="en-US" altLang="zh-CN" dirty="0"/>
              <a:t>SMAPE</a:t>
            </a:r>
            <a:r>
              <a:rPr lang="zh-CN" altLang="en-US" dirty="0"/>
              <a:t>）、平均绝对缩放误差（</a:t>
            </a:r>
            <a:r>
              <a:rPr lang="en-US" altLang="zh-CN" dirty="0"/>
              <a:t>MSAE</a:t>
            </a:r>
            <a:r>
              <a:rPr lang="zh-CN" altLang="en-US" dirty="0"/>
              <a:t>）和总体加权平均（</a:t>
            </a:r>
            <a:r>
              <a:rPr lang="en-US" altLang="zh-CN" dirty="0"/>
              <a:t>OWA</a:t>
            </a:r>
            <a:r>
              <a:rPr lang="zh-CN" altLang="en-US" dirty="0"/>
              <a:t>）。</a:t>
            </a:r>
          </a:p>
          <a:p>
            <a:pPr>
              <a:lnSpc>
                <a:spcPct val="130000"/>
              </a:lnSpc>
            </a:pPr>
            <a:r>
              <a:rPr lang="en-US" altLang="zh-CN" b="1" dirty="0"/>
              <a:t>Results. </a:t>
            </a:r>
            <a:r>
              <a:rPr lang="en-US" altLang="zh-CN" dirty="0"/>
              <a:t> TIME-LLM</a:t>
            </a:r>
            <a:r>
              <a:rPr lang="zh-CN" altLang="en-US" dirty="0"/>
              <a:t>始终超越所有基线模型，比</a:t>
            </a:r>
            <a:r>
              <a:rPr lang="en-US" altLang="zh-CN" dirty="0"/>
              <a:t>GPT4TS</a:t>
            </a:r>
            <a:r>
              <a:rPr lang="zh-CN" altLang="en-US" dirty="0"/>
              <a:t>高出</a:t>
            </a:r>
            <a:r>
              <a:rPr lang="en-US" altLang="zh-CN" dirty="0"/>
              <a:t>8.7%</a:t>
            </a:r>
            <a:r>
              <a:rPr lang="zh-CN" altLang="en-US" dirty="0"/>
              <a:t>。即使与</a:t>
            </a:r>
            <a:r>
              <a:rPr lang="en-US" altLang="zh-CN" dirty="0"/>
              <a:t>SOTA</a:t>
            </a:r>
            <a:r>
              <a:rPr lang="zh-CN" altLang="en-US" dirty="0"/>
              <a:t>模型</a:t>
            </a:r>
            <a:r>
              <a:rPr lang="en-US" altLang="zh-CN" dirty="0"/>
              <a:t>N-</a:t>
            </a:r>
            <a:r>
              <a:rPr lang="en-US" altLang="zh-CN" dirty="0" err="1"/>
              <a:t>HiTS</a:t>
            </a:r>
            <a:r>
              <a:rPr lang="zh-CN" altLang="en-US" dirty="0"/>
              <a:t>（</a:t>
            </a:r>
            <a:r>
              <a:rPr lang="en-US" altLang="zh-CN" dirty="0" err="1"/>
              <a:t>Challu</a:t>
            </a:r>
            <a:r>
              <a:rPr lang="zh-CN" altLang="en-US" dirty="0"/>
              <a:t>等，</a:t>
            </a:r>
            <a:r>
              <a:rPr lang="en-US" altLang="zh-CN" dirty="0"/>
              <a:t>2023b</a:t>
            </a:r>
            <a:r>
              <a:rPr lang="zh-CN" altLang="en-US" dirty="0"/>
              <a:t>）相比，</a:t>
            </a:r>
            <a:r>
              <a:rPr lang="en-US" altLang="zh-CN" dirty="0"/>
              <a:t>TIME-LLM</a:t>
            </a:r>
            <a:r>
              <a:rPr lang="zh-CN" altLang="en-US" dirty="0"/>
              <a:t>在</a:t>
            </a:r>
            <a:r>
              <a:rPr lang="en-US" altLang="zh-CN" dirty="0"/>
              <a:t>MASE</a:t>
            </a:r>
            <a:r>
              <a:rPr lang="zh-CN" altLang="en-US" dirty="0"/>
              <a:t>和</a:t>
            </a:r>
            <a:r>
              <a:rPr lang="en-US" altLang="zh-CN" dirty="0"/>
              <a:t>OWA</a:t>
            </a:r>
            <a:r>
              <a:rPr lang="zh-CN" altLang="en-US" dirty="0"/>
              <a:t>方面仍具有竞争力。</a:t>
            </a:r>
          </a:p>
        </p:txBody>
      </p:sp>
      <p:pic>
        <p:nvPicPr>
          <p:cNvPr id="5" name="图片 4">
            <a:extLst>
              <a:ext uri="{FF2B5EF4-FFF2-40B4-BE49-F238E27FC236}">
                <a16:creationId xmlns:a16="http://schemas.microsoft.com/office/drawing/2014/main" id="{56FBEAAD-A7A9-CD00-D8AD-8CD506169805}"/>
              </a:ext>
            </a:extLst>
          </p:cNvPr>
          <p:cNvPicPr>
            <a:picLocks noChangeAspect="1"/>
          </p:cNvPicPr>
          <p:nvPr/>
        </p:nvPicPr>
        <p:blipFill>
          <a:blip r:embed="rId2"/>
          <a:stretch>
            <a:fillRect/>
          </a:stretch>
        </p:blipFill>
        <p:spPr>
          <a:xfrm>
            <a:off x="299942" y="3574915"/>
            <a:ext cx="11592116" cy="2439385"/>
          </a:xfrm>
          <a:prstGeom prst="rect">
            <a:avLst/>
          </a:prstGeom>
        </p:spPr>
      </p:pic>
    </p:spTree>
    <p:extLst>
      <p:ext uri="{BB962C8B-B14F-4D97-AF65-F5344CB8AC3E}">
        <p14:creationId xmlns:p14="http://schemas.microsoft.com/office/powerpoint/2010/main" val="311131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a:xfrm>
            <a:off x="863600" y="533400"/>
            <a:ext cx="6879112" cy="374650"/>
          </a:xfrm>
        </p:spPr>
        <p:txBody>
          <a:bodyPr/>
          <a:lstStyle/>
          <a:p>
            <a:r>
              <a:rPr lang="en-US" altLang="zh-CN" dirty="0"/>
              <a:t>4.3 FEW-SHOT FORECASTING</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2217658"/>
          </a:xfrm>
          <a:prstGeom prst="rect">
            <a:avLst/>
          </a:prstGeom>
          <a:noFill/>
        </p:spPr>
        <p:txBody>
          <a:bodyPr wrap="square">
            <a:spAutoFit/>
          </a:bodyPr>
          <a:lstStyle/>
          <a:p>
            <a:pPr>
              <a:lnSpc>
                <a:spcPct val="130000"/>
              </a:lnSpc>
            </a:pPr>
            <a:r>
              <a:rPr lang="en-US" altLang="zh-CN" b="1" dirty="0"/>
              <a:t>Setups. </a:t>
            </a:r>
            <a:r>
              <a:rPr lang="zh-CN" altLang="en-US" dirty="0"/>
              <a:t>最近，</a:t>
            </a:r>
            <a:r>
              <a:rPr lang="en-US" altLang="zh-CN" dirty="0"/>
              <a:t>LLMs</a:t>
            </a:r>
            <a:r>
              <a:rPr lang="zh-CN" altLang="en-US" dirty="0"/>
              <a:t>已经展示出了显著的少样本学习能力（</a:t>
            </a:r>
            <a:r>
              <a:rPr lang="en-US" altLang="zh-CN" dirty="0"/>
              <a:t>Liu</a:t>
            </a:r>
            <a:r>
              <a:rPr lang="zh-CN" altLang="en-US" dirty="0"/>
              <a:t>等，</a:t>
            </a:r>
            <a:r>
              <a:rPr lang="en-US" altLang="zh-CN" dirty="0"/>
              <a:t>2023b</a:t>
            </a:r>
            <a:r>
              <a:rPr lang="zh-CN" altLang="en-US" dirty="0"/>
              <a:t>）。在本节中，我们评估我们重新编程的</a:t>
            </a:r>
            <a:r>
              <a:rPr lang="en-US" altLang="zh-CN" dirty="0"/>
              <a:t>LLM</a:t>
            </a:r>
            <a:r>
              <a:rPr lang="zh-CN" altLang="en-US" dirty="0"/>
              <a:t>是否保留了在预测任务中的这种能力。在具有有限训练数据的情景（即≤前</a:t>
            </a:r>
            <a:r>
              <a:rPr lang="en-US" altLang="zh-CN" dirty="0"/>
              <a:t>10%</a:t>
            </a:r>
            <a:r>
              <a:rPr lang="zh-CN" altLang="en-US" dirty="0"/>
              <a:t>的训练时间步）上进行评估。</a:t>
            </a:r>
          </a:p>
          <a:p>
            <a:pPr>
              <a:lnSpc>
                <a:spcPct val="130000"/>
              </a:lnSpc>
            </a:pPr>
            <a:r>
              <a:rPr lang="en-US" altLang="zh-CN" b="1" dirty="0"/>
              <a:t>Results. </a:t>
            </a:r>
            <a:r>
              <a:rPr lang="en-US" altLang="zh-CN" dirty="0"/>
              <a:t>TIME-LLM</a:t>
            </a:r>
            <a:r>
              <a:rPr lang="zh-CN" altLang="en-US" dirty="0"/>
              <a:t>在所有基线方法上表现出色，我们将这归因于我们重新编程的</a:t>
            </a:r>
            <a:r>
              <a:rPr lang="en-US" altLang="zh-CN" dirty="0"/>
              <a:t>LLM</a:t>
            </a:r>
            <a:r>
              <a:rPr lang="zh-CN" altLang="en-US" dirty="0"/>
              <a:t>中成功的知识激活。有趣的是，我们的方法和</a:t>
            </a:r>
            <a:r>
              <a:rPr lang="en-US" altLang="zh-CN" dirty="0"/>
              <a:t>GPT4TS</a:t>
            </a:r>
            <a:r>
              <a:rPr lang="zh-CN" altLang="en-US" dirty="0"/>
              <a:t>都始终优于其他竞争基线，进一步强调了语言模型作为高效时间序列机器的潜力。</a:t>
            </a:r>
          </a:p>
        </p:txBody>
      </p:sp>
      <p:pic>
        <p:nvPicPr>
          <p:cNvPr id="5" name="图片 4">
            <a:extLst>
              <a:ext uri="{FF2B5EF4-FFF2-40B4-BE49-F238E27FC236}">
                <a16:creationId xmlns:a16="http://schemas.microsoft.com/office/drawing/2014/main" id="{2F86C973-0D6D-D4EE-F353-01757134FF75}"/>
              </a:ext>
            </a:extLst>
          </p:cNvPr>
          <p:cNvPicPr>
            <a:picLocks noChangeAspect="1"/>
          </p:cNvPicPr>
          <p:nvPr/>
        </p:nvPicPr>
        <p:blipFill>
          <a:blip r:embed="rId2"/>
          <a:stretch>
            <a:fillRect/>
          </a:stretch>
        </p:blipFill>
        <p:spPr>
          <a:xfrm>
            <a:off x="973908" y="3291464"/>
            <a:ext cx="10244183" cy="3566536"/>
          </a:xfrm>
          <a:prstGeom prst="rect">
            <a:avLst/>
          </a:prstGeom>
        </p:spPr>
      </p:pic>
      <p:pic>
        <p:nvPicPr>
          <p:cNvPr id="7" name="图片 6">
            <a:extLst>
              <a:ext uri="{FF2B5EF4-FFF2-40B4-BE49-F238E27FC236}">
                <a16:creationId xmlns:a16="http://schemas.microsoft.com/office/drawing/2014/main" id="{1D1E602E-5F09-EC28-8C43-2509849EAF32}"/>
              </a:ext>
            </a:extLst>
          </p:cNvPr>
          <p:cNvPicPr>
            <a:picLocks noChangeAspect="1"/>
          </p:cNvPicPr>
          <p:nvPr/>
        </p:nvPicPr>
        <p:blipFill>
          <a:blip r:embed="rId3"/>
          <a:stretch>
            <a:fillRect/>
          </a:stretch>
        </p:blipFill>
        <p:spPr>
          <a:xfrm>
            <a:off x="998098" y="3289024"/>
            <a:ext cx="10330301" cy="3568976"/>
          </a:xfrm>
          <a:prstGeom prst="rect">
            <a:avLst/>
          </a:prstGeom>
        </p:spPr>
      </p:pic>
    </p:spTree>
    <p:extLst>
      <p:ext uri="{BB962C8B-B14F-4D97-AF65-F5344CB8AC3E}">
        <p14:creationId xmlns:p14="http://schemas.microsoft.com/office/powerpoint/2010/main" val="36781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a:xfrm>
            <a:off x="863599" y="533400"/>
            <a:ext cx="7591631" cy="374650"/>
          </a:xfrm>
        </p:spPr>
        <p:txBody>
          <a:bodyPr/>
          <a:lstStyle/>
          <a:p>
            <a:r>
              <a:rPr lang="en-US" altLang="zh-CN" dirty="0"/>
              <a:t>4.4 ZERO-SHOT FORECASTING</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857560"/>
          </a:xfrm>
          <a:prstGeom prst="rect">
            <a:avLst/>
          </a:prstGeom>
          <a:noFill/>
        </p:spPr>
        <p:txBody>
          <a:bodyPr wrap="square">
            <a:spAutoFit/>
          </a:bodyPr>
          <a:lstStyle/>
          <a:p>
            <a:pPr>
              <a:lnSpc>
                <a:spcPct val="130000"/>
              </a:lnSpc>
            </a:pPr>
            <a:r>
              <a:rPr lang="en-US" altLang="zh-CN" b="1" dirty="0"/>
              <a:t>Setups. </a:t>
            </a:r>
            <a:r>
              <a:rPr lang="zh-CN" altLang="en-US" dirty="0"/>
              <a:t>我们研究了当模型在另一个数据集♠上进行优化时，在数据集♣上表现如何，其中模型没有遇到来自数据集♣的任何数据样本。类似于少样本学习，我们使用长期预测协议，并在利用</a:t>
            </a:r>
            <a:r>
              <a:rPr lang="en-US" altLang="zh-CN" dirty="0"/>
              <a:t>ETT</a:t>
            </a:r>
            <a:r>
              <a:rPr lang="zh-CN" altLang="en-US" dirty="0"/>
              <a:t>数据集的各种跨领域情景上进行评估。</a:t>
            </a:r>
          </a:p>
          <a:p>
            <a:pPr>
              <a:lnSpc>
                <a:spcPct val="130000"/>
              </a:lnSpc>
            </a:pPr>
            <a:r>
              <a:rPr lang="en-US" altLang="zh-CN" b="1" dirty="0"/>
              <a:t>Results.</a:t>
            </a:r>
            <a:r>
              <a:rPr lang="en-US" altLang="zh-CN" dirty="0"/>
              <a:t> TIME-LLM</a:t>
            </a:r>
            <a:r>
              <a:rPr lang="zh-CN" altLang="en-US" dirty="0"/>
              <a:t>始终大幅优于最具竞争力的基线方法，相对于第二名在</a:t>
            </a:r>
            <a:r>
              <a:rPr lang="en-US" altLang="zh-CN" dirty="0"/>
              <a:t>MSE</a:t>
            </a:r>
            <a:r>
              <a:rPr lang="zh-CN" altLang="en-US" dirty="0"/>
              <a:t>减少方面超过</a:t>
            </a:r>
            <a:r>
              <a:rPr lang="en-US" altLang="zh-CN" dirty="0"/>
              <a:t>14.2%</a:t>
            </a:r>
            <a:r>
              <a:rPr lang="zh-CN" altLang="en-US" dirty="0"/>
              <a:t>。考虑到少样本学习的结果，我们观察到在数据稀缺情况下，重新编程</a:t>
            </a:r>
            <a:r>
              <a:rPr lang="en-US" altLang="zh-CN" dirty="0"/>
              <a:t>LLM</a:t>
            </a:r>
            <a:r>
              <a:rPr lang="zh-CN" altLang="en-US" dirty="0"/>
              <a:t>往往会产生显着更好的结果。</a:t>
            </a:r>
          </a:p>
        </p:txBody>
      </p:sp>
      <p:pic>
        <p:nvPicPr>
          <p:cNvPr id="5" name="图片 4">
            <a:extLst>
              <a:ext uri="{FF2B5EF4-FFF2-40B4-BE49-F238E27FC236}">
                <a16:creationId xmlns:a16="http://schemas.microsoft.com/office/drawing/2014/main" id="{8F7E741C-51B1-C77F-8236-C0F585041065}"/>
              </a:ext>
            </a:extLst>
          </p:cNvPr>
          <p:cNvPicPr>
            <a:picLocks noChangeAspect="1"/>
          </p:cNvPicPr>
          <p:nvPr/>
        </p:nvPicPr>
        <p:blipFill>
          <a:blip r:embed="rId3"/>
          <a:stretch>
            <a:fillRect/>
          </a:stretch>
        </p:blipFill>
        <p:spPr>
          <a:xfrm>
            <a:off x="2762525" y="3024402"/>
            <a:ext cx="6666949" cy="3833598"/>
          </a:xfrm>
          <a:prstGeom prst="rect">
            <a:avLst/>
          </a:prstGeom>
        </p:spPr>
      </p:pic>
    </p:spTree>
    <p:extLst>
      <p:ext uri="{BB962C8B-B14F-4D97-AF65-F5344CB8AC3E}">
        <p14:creationId xmlns:p14="http://schemas.microsoft.com/office/powerpoint/2010/main" val="265964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09911-9F88-C7A3-ED0E-AF6818813EFB}"/>
              </a:ext>
            </a:extLst>
          </p:cNvPr>
          <p:cNvSpPr>
            <a:spLocks noGrp="1"/>
          </p:cNvSpPr>
          <p:nvPr>
            <p:ph type="title"/>
          </p:nvPr>
        </p:nvSpPr>
        <p:spPr/>
        <p:txBody>
          <a:bodyPr/>
          <a:lstStyle/>
          <a:p>
            <a:r>
              <a:rPr lang="en-US" altLang="zh-CN" dirty="0"/>
              <a:t>Author</a:t>
            </a:r>
            <a:endParaRPr lang="zh-CN" altLang="en-US" dirty="0"/>
          </a:p>
        </p:txBody>
      </p:sp>
      <p:sp>
        <p:nvSpPr>
          <p:cNvPr id="4" name="文本框 3">
            <a:extLst>
              <a:ext uri="{FF2B5EF4-FFF2-40B4-BE49-F238E27FC236}">
                <a16:creationId xmlns:a16="http://schemas.microsoft.com/office/drawing/2014/main" id="{49FDFA53-58D5-2216-B79C-12A4FA32082A}"/>
              </a:ext>
            </a:extLst>
          </p:cNvPr>
          <p:cNvSpPr txBox="1"/>
          <p:nvPr/>
        </p:nvSpPr>
        <p:spPr>
          <a:xfrm>
            <a:off x="863600" y="1172780"/>
            <a:ext cx="10489210" cy="2308324"/>
          </a:xfrm>
          <a:prstGeom prst="rect">
            <a:avLst/>
          </a:prstGeom>
          <a:noFill/>
        </p:spPr>
        <p:txBody>
          <a:bodyPr wrap="square">
            <a:spAutoFit/>
          </a:bodyPr>
          <a:lstStyle/>
          <a:p>
            <a:r>
              <a:rPr lang="en-US" altLang="zh-CN" sz="2400" dirty="0"/>
              <a:t>Ming Jin1</a:t>
            </a:r>
            <a:r>
              <a:rPr lang="en-US" altLang="zh-CN" sz="2400" baseline="30000" dirty="0"/>
              <a:t>,∗</a:t>
            </a:r>
            <a:r>
              <a:rPr lang="en-US" altLang="zh-CN" sz="2400" dirty="0"/>
              <a:t> </a:t>
            </a:r>
            <a:r>
              <a:rPr lang="en-US" altLang="zh-CN" sz="2400" dirty="0" err="1"/>
              <a:t>Shiyu</a:t>
            </a:r>
            <a:r>
              <a:rPr lang="en-US" altLang="zh-CN" sz="2400" dirty="0"/>
              <a:t> Wang</a:t>
            </a:r>
            <a:r>
              <a:rPr lang="en-US" altLang="zh-CN" sz="2400" baseline="30000" dirty="0"/>
              <a:t>2,∗ </a:t>
            </a:r>
            <a:r>
              <a:rPr lang="en-US" altLang="zh-CN" sz="2400" dirty="0" err="1"/>
              <a:t>Lintao</a:t>
            </a:r>
            <a:r>
              <a:rPr lang="en-US" altLang="zh-CN" sz="2400" dirty="0"/>
              <a:t> Ma</a:t>
            </a:r>
            <a:r>
              <a:rPr lang="en-US" altLang="zh-CN" sz="2400" baseline="30000" dirty="0"/>
              <a:t>2</a:t>
            </a:r>
            <a:r>
              <a:rPr lang="en-US" altLang="zh-CN" sz="2400" dirty="0"/>
              <a:t>, </a:t>
            </a:r>
            <a:r>
              <a:rPr lang="en-US" altLang="zh-CN" sz="2400" dirty="0" err="1"/>
              <a:t>Zhixuan</a:t>
            </a:r>
            <a:r>
              <a:rPr lang="en-US" altLang="zh-CN" sz="2400" dirty="0"/>
              <a:t> Chu</a:t>
            </a:r>
            <a:r>
              <a:rPr lang="en-US" altLang="zh-CN" sz="2400" baseline="30000" dirty="0"/>
              <a:t>2</a:t>
            </a:r>
            <a:r>
              <a:rPr lang="en-US" altLang="zh-CN" sz="2400" dirty="0"/>
              <a:t>, James Y. Zhang</a:t>
            </a:r>
            <a:r>
              <a:rPr lang="en-US" altLang="zh-CN" sz="2400" baseline="30000" dirty="0"/>
              <a:t>2</a:t>
            </a:r>
            <a:r>
              <a:rPr lang="en-US" altLang="zh-CN" sz="2400" dirty="0"/>
              <a:t>, </a:t>
            </a:r>
            <a:r>
              <a:rPr lang="en-US" altLang="zh-CN" sz="2400" dirty="0" err="1"/>
              <a:t>Xiaoming</a:t>
            </a:r>
            <a:r>
              <a:rPr lang="en-US" altLang="zh-CN" sz="2400" dirty="0"/>
              <a:t> Shi</a:t>
            </a:r>
            <a:r>
              <a:rPr lang="en-US" altLang="zh-CN" sz="2400" baseline="30000" dirty="0"/>
              <a:t>2</a:t>
            </a:r>
            <a:r>
              <a:rPr lang="en-US" altLang="zh-CN" sz="2400" dirty="0"/>
              <a:t>, Pin-Yu Chen</a:t>
            </a:r>
            <a:r>
              <a:rPr lang="en-US" altLang="zh-CN" sz="2400" baseline="30000" dirty="0"/>
              <a:t>3</a:t>
            </a:r>
            <a:r>
              <a:rPr lang="en-US" altLang="zh-CN" sz="2400" dirty="0"/>
              <a:t>, Yuxuan Liang</a:t>
            </a:r>
            <a:r>
              <a:rPr lang="en-US" altLang="zh-CN" sz="2400" baseline="30000" dirty="0"/>
              <a:t>6</a:t>
            </a:r>
            <a:r>
              <a:rPr lang="en-US" altLang="zh-CN" sz="2400" dirty="0"/>
              <a:t>, Yuan-Fang Li</a:t>
            </a:r>
            <a:r>
              <a:rPr lang="en-US" altLang="zh-CN" sz="2400" baseline="30000" dirty="0"/>
              <a:t>1</a:t>
            </a:r>
            <a:r>
              <a:rPr lang="en-US" altLang="zh-CN" sz="2400" dirty="0"/>
              <a:t>, </a:t>
            </a:r>
            <a:r>
              <a:rPr lang="en-US" altLang="zh-CN" sz="2400" dirty="0" err="1"/>
              <a:t>Shirui</a:t>
            </a:r>
            <a:r>
              <a:rPr lang="en-US" altLang="zh-CN" sz="2400" dirty="0"/>
              <a:t> Pan</a:t>
            </a:r>
            <a:r>
              <a:rPr lang="en-US" altLang="zh-CN" sz="2400" baseline="30000" dirty="0"/>
              <a:t>4,† </a:t>
            </a:r>
            <a:r>
              <a:rPr lang="en-US" altLang="zh-CN" sz="2400" dirty="0" err="1"/>
              <a:t>Qingsong</a:t>
            </a:r>
            <a:r>
              <a:rPr lang="en-US" altLang="zh-CN" sz="2400" dirty="0"/>
              <a:t> Wen</a:t>
            </a:r>
            <a:r>
              <a:rPr lang="en-US" altLang="zh-CN" sz="2400" baseline="30000" dirty="0"/>
              <a:t>5†</a:t>
            </a:r>
          </a:p>
          <a:p>
            <a:endParaRPr lang="en-US" altLang="zh-CN" sz="2400" dirty="0"/>
          </a:p>
          <a:p>
            <a:r>
              <a:rPr lang="en-US" altLang="zh-CN" sz="2400" baseline="30000" dirty="0"/>
              <a:t>1</a:t>
            </a:r>
            <a:r>
              <a:rPr lang="en-US" altLang="zh-CN" sz="2400" dirty="0"/>
              <a:t>Monash University </a:t>
            </a:r>
            <a:r>
              <a:rPr lang="en-US" altLang="zh-CN" sz="2400" baseline="30000" dirty="0"/>
              <a:t>2</a:t>
            </a:r>
            <a:r>
              <a:rPr lang="en-US" altLang="zh-CN" sz="2400" dirty="0"/>
              <a:t>Ant Group </a:t>
            </a:r>
            <a:r>
              <a:rPr lang="en-US" altLang="zh-CN" sz="2400" baseline="30000" dirty="0"/>
              <a:t>3</a:t>
            </a:r>
            <a:r>
              <a:rPr lang="en-US" altLang="zh-CN" sz="2400" dirty="0"/>
              <a:t>IBM Research </a:t>
            </a:r>
            <a:r>
              <a:rPr lang="en-US" altLang="zh-CN" sz="2400" baseline="30000" dirty="0"/>
              <a:t>4</a:t>
            </a:r>
            <a:r>
              <a:rPr lang="en-US" altLang="zh-CN" sz="2400" dirty="0"/>
              <a:t>Griffith University </a:t>
            </a:r>
            <a:r>
              <a:rPr lang="en-US" altLang="zh-CN" sz="2400" baseline="30000" dirty="0"/>
              <a:t>5</a:t>
            </a:r>
            <a:r>
              <a:rPr lang="en-US" altLang="zh-CN" sz="2400" dirty="0"/>
              <a:t>Alibaba Group </a:t>
            </a:r>
            <a:r>
              <a:rPr lang="en-US" altLang="zh-CN" sz="2400" baseline="30000" dirty="0"/>
              <a:t>6</a:t>
            </a:r>
            <a:r>
              <a:rPr lang="en-US" altLang="zh-CN" sz="2400" dirty="0"/>
              <a:t>The Hong Kong University of Science and Technology (Guangzhou)</a:t>
            </a:r>
          </a:p>
        </p:txBody>
      </p:sp>
    </p:spTree>
    <p:extLst>
      <p:ext uri="{BB962C8B-B14F-4D97-AF65-F5344CB8AC3E}">
        <p14:creationId xmlns:p14="http://schemas.microsoft.com/office/powerpoint/2010/main" val="3440408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4.5 MODEL ANALYSIS</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497461"/>
          </a:xfrm>
          <a:prstGeom prst="rect">
            <a:avLst/>
          </a:prstGeom>
          <a:noFill/>
        </p:spPr>
        <p:txBody>
          <a:bodyPr wrap="square">
            <a:spAutoFit/>
          </a:bodyPr>
          <a:lstStyle/>
          <a:p>
            <a:pPr>
              <a:lnSpc>
                <a:spcPct val="130000"/>
              </a:lnSpc>
            </a:pPr>
            <a:r>
              <a:rPr lang="en-US" altLang="zh-CN" b="1" dirty="0"/>
              <a:t>Language Model Variants. </a:t>
            </a:r>
            <a:r>
              <a:rPr lang="zh-CN" altLang="en-US" dirty="0"/>
              <a:t>我们比较了具有不同容量</a:t>
            </a:r>
            <a:r>
              <a:rPr lang="en-US" altLang="zh-CN" dirty="0"/>
              <a:t>(capacity)</a:t>
            </a:r>
            <a:r>
              <a:rPr lang="zh-CN" altLang="en-US" dirty="0"/>
              <a:t>的两个代表性骨干模型（表 </a:t>
            </a:r>
            <a:r>
              <a:rPr lang="en-US" altLang="zh-CN" dirty="0"/>
              <a:t>6 </a:t>
            </a:r>
            <a:r>
              <a:rPr lang="zh-CN" altLang="en-US" dirty="0"/>
              <a:t>中的 </a:t>
            </a:r>
            <a:r>
              <a:rPr lang="en-US" altLang="zh-CN" dirty="0"/>
              <a:t>A.1-4</a:t>
            </a:r>
            <a:r>
              <a:rPr lang="zh-CN" altLang="en-US" dirty="0"/>
              <a:t>）。我们的结果表明，在</a:t>
            </a:r>
            <a:r>
              <a:rPr lang="en-US" altLang="zh-CN" dirty="0"/>
              <a:t>LLM</a:t>
            </a:r>
            <a:r>
              <a:rPr lang="zh-CN" altLang="en-US" dirty="0"/>
              <a:t>重新编程后，缩放规律仍然存在。我们默认采用</a:t>
            </a:r>
            <a:r>
              <a:rPr lang="en-US" altLang="zh-CN" dirty="0"/>
              <a:t>Llama-7B</a:t>
            </a:r>
            <a:r>
              <a:rPr lang="zh-CN" altLang="en-US" dirty="0"/>
              <a:t>的全容量，明显优于其</a:t>
            </a:r>
            <a:r>
              <a:rPr lang="en-US" altLang="zh-CN" dirty="0"/>
              <a:t>1/4</a:t>
            </a:r>
            <a:r>
              <a:rPr lang="zh-CN" altLang="en-US" dirty="0"/>
              <a:t>容量变体（</a:t>
            </a:r>
            <a:r>
              <a:rPr lang="en-US" altLang="zh-CN" dirty="0"/>
              <a:t>A.2</a:t>
            </a:r>
            <a:r>
              <a:rPr lang="zh-CN" altLang="en-US" dirty="0"/>
              <a:t>；包括前</a:t>
            </a:r>
            <a:r>
              <a:rPr lang="en-US" altLang="zh-CN" dirty="0"/>
              <a:t>8</a:t>
            </a:r>
            <a:r>
              <a:rPr lang="zh-CN" altLang="en-US" dirty="0"/>
              <a:t>个</a:t>
            </a:r>
            <a:r>
              <a:rPr lang="en-US" altLang="zh-CN" dirty="0"/>
              <a:t>Transformer</a:t>
            </a:r>
            <a:r>
              <a:rPr lang="zh-CN" altLang="en-US" dirty="0"/>
              <a:t>层），提高了</a:t>
            </a:r>
            <a:r>
              <a:rPr lang="en-US" altLang="zh-CN" dirty="0"/>
              <a:t>14.5%</a:t>
            </a:r>
            <a:r>
              <a:rPr lang="zh-CN" altLang="en-US" dirty="0"/>
              <a:t>。相对于</a:t>
            </a:r>
            <a:r>
              <a:rPr lang="en-US" altLang="zh-CN" dirty="0"/>
              <a:t>GPT-2</a:t>
            </a:r>
            <a:r>
              <a:rPr lang="zh-CN" altLang="en-US" dirty="0"/>
              <a:t>（</a:t>
            </a:r>
            <a:r>
              <a:rPr lang="en-US" altLang="zh-CN" dirty="0"/>
              <a:t>A.3</a:t>
            </a:r>
            <a:r>
              <a:rPr lang="zh-CN" altLang="en-US" dirty="0"/>
              <a:t>），我们观察到平均</a:t>
            </a:r>
            <a:r>
              <a:rPr lang="en-US" altLang="zh-CN" dirty="0"/>
              <a:t>MSE</a:t>
            </a:r>
            <a:r>
              <a:rPr lang="zh-CN" altLang="en-US" dirty="0"/>
              <a:t>减少了</a:t>
            </a:r>
            <a:r>
              <a:rPr lang="en-US" altLang="zh-CN" dirty="0"/>
              <a:t>14.7%</a:t>
            </a:r>
            <a:r>
              <a:rPr lang="zh-CN" altLang="en-US" dirty="0"/>
              <a:t>，略优于其变体</a:t>
            </a:r>
            <a:r>
              <a:rPr lang="en-US" altLang="zh-CN" dirty="0"/>
              <a:t>GPT-2</a:t>
            </a:r>
            <a:r>
              <a:rPr lang="zh-CN" altLang="en-US" dirty="0"/>
              <a:t>（</a:t>
            </a:r>
            <a:r>
              <a:rPr lang="en-US" altLang="zh-CN" dirty="0"/>
              <a:t>6</a:t>
            </a:r>
            <a:r>
              <a:rPr lang="zh-CN" altLang="en-US" dirty="0"/>
              <a:t>）（</a:t>
            </a:r>
            <a:r>
              <a:rPr lang="en-US" altLang="zh-CN" dirty="0"/>
              <a:t>A.4</a:t>
            </a:r>
            <a:r>
              <a:rPr lang="zh-CN" altLang="en-US" dirty="0"/>
              <a:t>）</a:t>
            </a:r>
            <a:r>
              <a:rPr lang="en-US" altLang="zh-CN" dirty="0"/>
              <a:t>2.7%</a:t>
            </a:r>
            <a:r>
              <a:rPr lang="zh-CN" altLang="en-US" dirty="0"/>
              <a:t>。</a:t>
            </a:r>
          </a:p>
        </p:txBody>
      </p:sp>
      <p:pic>
        <p:nvPicPr>
          <p:cNvPr id="5" name="图片 4">
            <a:extLst>
              <a:ext uri="{FF2B5EF4-FFF2-40B4-BE49-F238E27FC236}">
                <a16:creationId xmlns:a16="http://schemas.microsoft.com/office/drawing/2014/main" id="{44A2A123-F4D8-6AA3-6FDF-5336265F55DB}"/>
              </a:ext>
            </a:extLst>
          </p:cNvPr>
          <p:cNvPicPr>
            <a:picLocks noChangeAspect="1"/>
          </p:cNvPicPr>
          <p:nvPr/>
        </p:nvPicPr>
        <p:blipFill>
          <a:blip r:embed="rId3"/>
          <a:stretch>
            <a:fillRect/>
          </a:stretch>
        </p:blipFill>
        <p:spPr>
          <a:xfrm>
            <a:off x="396916" y="3092055"/>
            <a:ext cx="11398167" cy="3091483"/>
          </a:xfrm>
          <a:prstGeom prst="rect">
            <a:avLst/>
          </a:prstGeom>
        </p:spPr>
      </p:pic>
    </p:spTree>
    <p:extLst>
      <p:ext uri="{BB962C8B-B14F-4D97-AF65-F5344CB8AC3E}">
        <p14:creationId xmlns:p14="http://schemas.microsoft.com/office/powerpoint/2010/main" val="317469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4.5 MODEL ANALYSIS</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45456" y="908050"/>
            <a:ext cx="10501086" cy="3297313"/>
          </a:xfrm>
          <a:prstGeom prst="rect">
            <a:avLst/>
          </a:prstGeom>
          <a:noFill/>
        </p:spPr>
        <p:txBody>
          <a:bodyPr wrap="square">
            <a:spAutoFit/>
          </a:bodyPr>
          <a:lstStyle/>
          <a:p>
            <a:pPr>
              <a:lnSpc>
                <a:spcPct val="130000"/>
              </a:lnSpc>
            </a:pPr>
            <a:r>
              <a:rPr lang="en-US" altLang="zh-CN" b="1" dirty="0"/>
              <a:t>Cross-modality Alignment. </a:t>
            </a:r>
            <a:r>
              <a:rPr lang="zh-CN" altLang="en-US" dirty="0"/>
              <a:t>我们在表</a:t>
            </a:r>
            <a:r>
              <a:rPr lang="en-US" altLang="zh-CN" dirty="0"/>
              <a:t>6</a:t>
            </a:r>
            <a:r>
              <a:rPr lang="zh-CN" altLang="en-US" dirty="0"/>
              <a:t>中的结果表明，消除</a:t>
            </a:r>
            <a:r>
              <a:rPr lang="en-US" altLang="zh-CN" dirty="0"/>
              <a:t>patch reprogramming</a:t>
            </a:r>
            <a:r>
              <a:rPr lang="zh-CN" altLang="en-US" dirty="0"/>
              <a:t>或</a:t>
            </a:r>
            <a:r>
              <a:rPr lang="en-US" altLang="zh-CN" dirty="0"/>
              <a:t>Prompt-as-Prefix</a:t>
            </a:r>
            <a:r>
              <a:rPr lang="zh-CN" altLang="en-US" dirty="0"/>
              <a:t>会影响</a:t>
            </a:r>
            <a:r>
              <a:rPr lang="en-US" altLang="zh-CN" dirty="0"/>
              <a:t>LLM</a:t>
            </a:r>
            <a:r>
              <a:rPr lang="zh-CN" altLang="en-US" dirty="0"/>
              <a:t>重新编程以实现有效的时间序列预测的知识传递。在没有表征对齐（</a:t>
            </a:r>
            <a:r>
              <a:rPr lang="en-US" altLang="zh-CN" dirty="0"/>
              <a:t>B.1</a:t>
            </a:r>
            <a:r>
              <a:rPr lang="zh-CN" altLang="en-US" dirty="0"/>
              <a:t>）的情况下，我们观察到显着的平均性能下降为</a:t>
            </a:r>
            <a:r>
              <a:rPr lang="en-US" altLang="zh-CN" dirty="0"/>
              <a:t>9.2%</a:t>
            </a:r>
            <a:r>
              <a:rPr lang="zh-CN" altLang="en-US" dirty="0"/>
              <a:t>，在少样本任务中更为明显（超过</a:t>
            </a:r>
            <a:r>
              <a:rPr lang="en-US" altLang="zh-CN" dirty="0"/>
              <a:t>17%</a:t>
            </a:r>
            <a:r>
              <a:rPr lang="zh-CN" altLang="en-US" dirty="0"/>
              <a:t>）。在</a:t>
            </a:r>
            <a:r>
              <a:rPr lang="en-US" altLang="zh-CN" dirty="0"/>
              <a:t>TIME-LLM</a:t>
            </a:r>
            <a:r>
              <a:rPr lang="zh-CN" altLang="en-US" dirty="0"/>
              <a:t>中，</a:t>
            </a:r>
            <a:r>
              <a:rPr lang="en-US" altLang="zh-CN" dirty="0"/>
              <a:t>prompt</a:t>
            </a:r>
            <a:r>
              <a:rPr lang="zh-CN" altLang="en-US" dirty="0"/>
              <a:t>的作用是利用</a:t>
            </a:r>
            <a:r>
              <a:rPr lang="en-US" altLang="zh-CN" dirty="0"/>
              <a:t>LLM</a:t>
            </a:r>
            <a:r>
              <a:rPr lang="zh-CN" altLang="en-US" dirty="0"/>
              <a:t>理解输入和任务能力的关键要素。去除此组件（</a:t>
            </a:r>
            <a:r>
              <a:rPr lang="en-US" altLang="zh-CN" dirty="0"/>
              <a:t>B.2</a:t>
            </a:r>
            <a:r>
              <a:rPr lang="zh-CN" altLang="en-US" dirty="0"/>
              <a:t>）导致标准和少样本预测任务分别超过</a:t>
            </a:r>
            <a:r>
              <a:rPr lang="en-US" altLang="zh-CN" dirty="0"/>
              <a:t>8%</a:t>
            </a:r>
            <a:r>
              <a:rPr lang="zh-CN" altLang="en-US" dirty="0"/>
              <a:t>和</a:t>
            </a:r>
            <a:r>
              <a:rPr lang="en-US" altLang="zh-CN" dirty="0"/>
              <a:t>19%</a:t>
            </a:r>
            <a:r>
              <a:rPr lang="zh-CN" altLang="en-US" dirty="0"/>
              <a:t>的性能下降。我们发现去除输入统计信息（</a:t>
            </a:r>
            <a:r>
              <a:rPr lang="en-US" altLang="zh-CN" dirty="0"/>
              <a:t>C.1</a:t>
            </a:r>
            <a:r>
              <a:rPr lang="zh-CN" altLang="en-US" dirty="0"/>
              <a:t>）会造成最大的影响，导致平均</a:t>
            </a:r>
            <a:r>
              <a:rPr lang="en-US" altLang="zh-CN" dirty="0"/>
              <a:t>MSE</a:t>
            </a:r>
            <a:r>
              <a:rPr lang="zh-CN" altLang="en-US" dirty="0"/>
              <a:t>增加</a:t>
            </a:r>
            <a:r>
              <a:rPr lang="en-US" altLang="zh-CN" dirty="0"/>
              <a:t>10.2%</a:t>
            </a:r>
            <a:r>
              <a:rPr lang="zh-CN" altLang="en-US" dirty="0"/>
              <a:t>。这是可以预期的，因为通过提示可以自然地将外部知识纳入以促进学习和推理。此外，为</a:t>
            </a:r>
            <a:r>
              <a:rPr lang="en-US" altLang="zh-CN" dirty="0"/>
              <a:t>LLM</a:t>
            </a:r>
            <a:r>
              <a:rPr lang="zh-CN" altLang="en-US" dirty="0"/>
              <a:t>提供清晰的任务说明和输入上下文（例如，数据集标题）也是有益的（即</a:t>
            </a:r>
            <a:r>
              <a:rPr lang="en-US" altLang="zh-CN" dirty="0"/>
              <a:t>C.2</a:t>
            </a:r>
            <a:r>
              <a:rPr lang="zh-CN" altLang="en-US" dirty="0"/>
              <a:t>和</a:t>
            </a:r>
            <a:r>
              <a:rPr lang="en-US" altLang="zh-CN" dirty="0"/>
              <a:t>C.1</a:t>
            </a:r>
            <a:r>
              <a:rPr lang="zh-CN" altLang="en-US" dirty="0"/>
              <a:t>；分别引发了超过</a:t>
            </a:r>
            <a:r>
              <a:rPr lang="en-US" altLang="zh-CN" dirty="0"/>
              <a:t>7.7%</a:t>
            </a:r>
            <a:r>
              <a:rPr lang="zh-CN" altLang="en-US" dirty="0"/>
              <a:t>和</a:t>
            </a:r>
            <a:r>
              <a:rPr lang="en-US" altLang="zh-CN" dirty="0"/>
              <a:t>9.6%</a:t>
            </a:r>
            <a:r>
              <a:rPr lang="zh-CN" altLang="en-US" dirty="0"/>
              <a:t>）。</a:t>
            </a:r>
          </a:p>
          <a:p>
            <a:pPr>
              <a:lnSpc>
                <a:spcPct val="130000"/>
              </a:lnSpc>
            </a:pPr>
            <a:endParaRPr lang="zh-CN" altLang="en-US" dirty="0"/>
          </a:p>
        </p:txBody>
      </p:sp>
      <p:pic>
        <p:nvPicPr>
          <p:cNvPr id="3" name="图片 2">
            <a:extLst>
              <a:ext uri="{FF2B5EF4-FFF2-40B4-BE49-F238E27FC236}">
                <a16:creationId xmlns:a16="http://schemas.microsoft.com/office/drawing/2014/main" id="{29EDBA6A-CBCE-41E9-A846-5020CAB95E42}"/>
              </a:ext>
            </a:extLst>
          </p:cNvPr>
          <p:cNvPicPr>
            <a:picLocks noChangeAspect="1"/>
          </p:cNvPicPr>
          <p:nvPr/>
        </p:nvPicPr>
        <p:blipFill>
          <a:blip r:embed="rId2"/>
          <a:stretch>
            <a:fillRect/>
          </a:stretch>
        </p:blipFill>
        <p:spPr>
          <a:xfrm>
            <a:off x="533293" y="3840495"/>
            <a:ext cx="11125414" cy="3017505"/>
          </a:xfrm>
          <a:prstGeom prst="rect">
            <a:avLst/>
          </a:prstGeom>
        </p:spPr>
      </p:pic>
    </p:spTree>
    <p:extLst>
      <p:ext uri="{BB962C8B-B14F-4D97-AF65-F5344CB8AC3E}">
        <p14:creationId xmlns:p14="http://schemas.microsoft.com/office/powerpoint/2010/main" val="3920537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4.5 MODEL ANALYSIS</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908050"/>
            <a:ext cx="4964827" cy="5458546"/>
          </a:xfrm>
          <a:prstGeom prst="rect">
            <a:avLst/>
          </a:prstGeom>
          <a:noFill/>
        </p:spPr>
        <p:txBody>
          <a:bodyPr wrap="square">
            <a:spAutoFit/>
          </a:bodyPr>
          <a:lstStyle/>
          <a:p>
            <a:pPr>
              <a:lnSpc>
                <a:spcPct val="130000"/>
              </a:lnSpc>
            </a:pPr>
            <a:r>
              <a:rPr lang="en-US" altLang="zh-CN" b="1" dirty="0"/>
              <a:t>Reprogramming Interpretation.</a:t>
            </a:r>
            <a:r>
              <a:rPr lang="zh-CN" altLang="en-US" dirty="0"/>
              <a:t>我们在图 </a:t>
            </a:r>
            <a:r>
              <a:rPr lang="en-US" altLang="zh-CN" dirty="0"/>
              <a:t>5 </a:t>
            </a:r>
            <a:r>
              <a:rPr lang="zh-CN" altLang="en-US" dirty="0"/>
              <a:t>中提供了一个关于 </a:t>
            </a:r>
            <a:r>
              <a:rPr lang="en-US" altLang="zh-CN" dirty="0"/>
              <a:t>ETTh1 </a:t>
            </a:r>
            <a:r>
              <a:rPr lang="zh-CN" altLang="en-US" dirty="0"/>
              <a:t>的案例研究，即用 </a:t>
            </a:r>
            <a:r>
              <a:rPr lang="en-US" altLang="zh-CN" dirty="0"/>
              <a:t>100 </a:t>
            </a:r>
            <a:r>
              <a:rPr lang="zh-CN" altLang="en-US" dirty="0"/>
              <a:t>个文本原型对 </a:t>
            </a:r>
            <a:r>
              <a:rPr lang="en-US" altLang="zh-CN" dirty="0"/>
              <a:t>48 </a:t>
            </a:r>
            <a:r>
              <a:rPr lang="zh-CN" altLang="en-US" dirty="0"/>
              <a:t>个时间序列补丁进行重新编程。顶部 </a:t>
            </a:r>
            <a:r>
              <a:rPr lang="en-US" altLang="zh-CN" dirty="0"/>
              <a:t>4 </a:t>
            </a:r>
            <a:r>
              <a:rPr lang="zh-CN" altLang="en-US" dirty="0"/>
              <a:t>个子图展示了从随机初始化（</a:t>
            </a:r>
            <a:r>
              <a:rPr lang="en-US" altLang="zh-CN" dirty="0"/>
              <a:t>a</a:t>
            </a:r>
            <a:r>
              <a:rPr lang="zh-CN" altLang="en-US" dirty="0"/>
              <a:t>）到充分优化（</a:t>
            </a:r>
            <a:r>
              <a:rPr lang="en-US" altLang="zh-CN" dirty="0"/>
              <a:t>d</a:t>
            </a:r>
            <a:r>
              <a:rPr lang="zh-CN" altLang="en-US" dirty="0"/>
              <a:t>）的重编程空间优化过程。我们发现，在子图 </a:t>
            </a:r>
            <a:r>
              <a:rPr lang="en-US" altLang="zh-CN" dirty="0"/>
              <a:t>(e) </a:t>
            </a:r>
            <a:r>
              <a:rPr lang="zh-CN" altLang="en-US" dirty="0"/>
              <a:t>中，只有一小部分原型（列）参与了输入补丁（行）的重新编程。此外，通过不同的原型组合，补丁会有不同的表现形式。这表明：</a:t>
            </a:r>
            <a:r>
              <a:rPr lang="en-US" altLang="zh-CN" dirty="0"/>
              <a:t>(1) </a:t>
            </a:r>
            <a:r>
              <a:rPr lang="zh-CN" altLang="en-US" dirty="0"/>
              <a:t>文本原型学会了概括语言线索，少数原型与表征本地时间序列补丁中的信息高度相关，我们在子图 </a:t>
            </a:r>
            <a:r>
              <a:rPr lang="en-US" altLang="zh-CN" dirty="0"/>
              <a:t>(f) </a:t>
            </a:r>
            <a:r>
              <a:rPr lang="zh-CN" altLang="en-US" dirty="0"/>
              <a:t>中随机选取了 </a:t>
            </a:r>
            <a:r>
              <a:rPr lang="en-US" altLang="zh-CN" dirty="0"/>
              <a:t>10 </a:t>
            </a:r>
            <a:r>
              <a:rPr lang="zh-CN" altLang="en-US" dirty="0"/>
              <a:t>个原型对其进行了可视化。我们的研究结果表明，描述时间序列特性的词语（即词语集 </a:t>
            </a:r>
            <a:r>
              <a:rPr lang="en-US" altLang="zh-CN" dirty="0"/>
              <a:t>1 </a:t>
            </a:r>
            <a:r>
              <a:rPr lang="zh-CN" altLang="en-US" dirty="0"/>
              <a:t>和 </a:t>
            </a:r>
            <a:r>
              <a:rPr lang="en-US" altLang="zh-CN" dirty="0"/>
              <a:t>2</a:t>
            </a:r>
            <a:r>
              <a:rPr lang="zh-CN" altLang="en-US" dirty="0"/>
              <a:t>）具有高度相关性；</a:t>
            </a:r>
            <a:r>
              <a:rPr lang="en-US" altLang="zh-CN" dirty="0"/>
              <a:t>(2) </a:t>
            </a:r>
            <a:r>
              <a:rPr lang="zh-CN" altLang="en-US" dirty="0"/>
              <a:t>片段通常具有不同的基本语义，因此需要不同的原型来表示。</a:t>
            </a:r>
            <a:endParaRPr lang="en-US" altLang="zh-CN" dirty="0"/>
          </a:p>
        </p:txBody>
      </p:sp>
      <p:pic>
        <p:nvPicPr>
          <p:cNvPr id="5" name="图片 4">
            <a:extLst>
              <a:ext uri="{FF2B5EF4-FFF2-40B4-BE49-F238E27FC236}">
                <a16:creationId xmlns:a16="http://schemas.microsoft.com/office/drawing/2014/main" id="{243453A8-4299-8A11-8EA3-F6C2B7F0FA6F}"/>
              </a:ext>
            </a:extLst>
          </p:cNvPr>
          <p:cNvPicPr>
            <a:picLocks noChangeAspect="1"/>
          </p:cNvPicPr>
          <p:nvPr/>
        </p:nvPicPr>
        <p:blipFill>
          <a:blip r:embed="rId2"/>
          <a:stretch>
            <a:fillRect/>
          </a:stretch>
        </p:blipFill>
        <p:spPr>
          <a:xfrm>
            <a:off x="5763281" y="1175218"/>
            <a:ext cx="6098509" cy="4564109"/>
          </a:xfrm>
          <a:prstGeom prst="rect">
            <a:avLst/>
          </a:prstGeom>
        </p:spPr>
      </p:pic>
    </p:spTree>
    <p:extLst>
      <p:ext uri="{BB962C8B-B14F-4D97-AF65-F5344CB8AC3E}">
        <p14:creationId xmlns:p14="http://schemas.microsoft.com/office/powerpoint/2010/main" val="356480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4.5 MODEL ANALYSIS</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1857560"/>
          </a:xfrm>
          <a:prstGeom prst="rect">
            <a:avLst/>
          </a:prstGeom>
          <a:noFill/>
        </p:spPr>
        <p:txBody>
          <a:bodyPr wrap="square">
            <a:spAutoFit/>
          </a:bodyPr>
          <a:lstStyle/>
          <a:p>
            <a:pPr>
              <a:lnSpc>
                <a:spcPct val="130000"/>
              </a:lnSpc>
            </a:pPr>
            <a:r>
              <a:rPr lang="en-US" altLang="zh-CN" b="1" dirty="0"/>
              <a:t>Reprogramming Efficiency. </a:t>
            </a:r>
            <a:r>
              <a:rPr lang="zh-CN" altLang="en-US" dirty="0"/>
              <a:t>表</a:t>
            </a:r>
            <a:r>
              <a:rPr lang="en-US" altLang="zh-CN" dirty="0"/>
              <a:t>7</a:t>
            </a:r>
            <a:r>
              <a:rPr lang="zh-CN" altLang="en-US" dirty="0"/>
              <a:t>提供了</a:t>
            </a:r>
            <a:r>
              <a:rPr lang="en-US" altLang="zh-CN" dirty="0"/>
              <a:t>TIME-LLM</a:t>
            </a:r>
            <a:r>
              <a:rPr lang="zh-CN" altLang="en-US" dirty="0"/>
              <a:t>在有或无骨干</a:t>
            </a:r>
            <a:r>
              <a:rPr lang="en-US" altLang="zh-CN" dirty="0"/>
              <a:t>LLM</a:t>
            </a:r>
            <a:r>
              <a:rPr lang="zh-CN" altLang="en-US" dirty="0"/>
              <a:t>情况下的整体效率分析。我们提出的重新编程网络本身（</a:t>
            </a:r>
            <a:r>
              <a:rPr lang="en-US" altLang="zh-CN" dirty="0"/>
              <a:t>D.3</a:t>
            </a:r>
            <a:r>
              <a:rPr lang="zh-CN" altLang="en-US" dirty="0"/>
              <a:t>）在激活</a:t>
            </a:r>
            <a:r>
              <a:rPr lang="en-US" altLang="zh-CN" dirty="0"/>
              <a:t>LLM</a:t>
            </a:r>
            <a:r>
              <a:rPr lang="zh-CN" altLang="en-US" dirty="0"/>
              <a:t>进行时间序列预测方面轻量级（少于</a:t>
            </a:r>
            <a:r>
              <a:rPr lang="en-US" altLang="zh-CN" dirty="0"/>
              <a:t>660</a:t>
            </a:r>
            <a:r>
              <a:rPr lang="zh-CN" altLang="en-US" dirty="0"/>
              <a:t>万可训练参数；仅约为</a:t>
            </a:r>
            <a:r>
              <a:rPr lang="en-US" altLang="zh-CN" dirty="0"/>
              <a:t>Llama-7B</a:t>
            </a:r>
            <a:r>
              <a:rPr lang="zh-CN" altLang="en-US" dirty="0"/>
              <a:t>总参数的</a:t>
            </a:r>
            <a:r>
              <a:rPr lang="en-US" altLang="zh-CN" dirty="0"/>
              <a:t>0.2%</a:t>
            </a:r>
            <a:r>
              <a:rPr lang="zh-CN" altLang="en-US" dirty="0"/>
              <a:t>），而</a:t>
            </a:r>
            <a:r>
              <a:rPr lang="en-US" altLang="zh-CN" dirty="0"/>
              <a:t>TIME-LLM</a:t>
            </a:r>
            <a:r>
              <a:rPr lang="zh-CN" altLang="en-US" dirty="0"/>
              <a:t>的整体效率实际上受到了利用的骨干模型的限制（例如，</a:t>
            </a:r>
            <a:r>
              <a:rPr lang="en-US" altLang="zh-CN" dirty="0"/>
              <a:t>D.1</a:t>
            </a:r>
            <a:r>
              <a:rPr lang="zh-CN" altLang="en-US" dirty="0"/>
              <a:t>和</a:t>
            </a:r>
            <a:r>
              <a:rPr lang="en-US" altLang="zh-CN" dirty="0"/>
              <a:t>D.2</a:t>
            </a:r>
            <a:r>
              <a:rPr lang="zh-CN" altLang="en-US" dirty="0"/>
              <a:t>）。即使与参数高效的微调方法（例如，</a:t>
            </a:r>
            <a:r>
              <a:rPr lang="en-US" altLang="zh-CN" dirty="0" err="1"/>
              <a:t>QLoRA</a:t>
            </a:r>
            <a:r>
              <a:rPr lang="zh-CN" altLang="en-US" dirty="0"/>
              <a:t>（</a:t>
            </a:r>
            <a:r>
              <a:rPr lang="en-US" altLang="zh-CN" dirty="0" err="1"/>
              <a:t>Dettmers</a:t>
            </a:r>
            <a:r>
              <a:rPr lang="zh-CN" altLang="en-US" dirty="0"/>
              <a:t>等，</a:t>
            </a:r>
            <a:r>
              <a:rPr lang="en-US" altLang="zh-CN" dirty="0"/>
              <a:t>2023</a:t>
            </a:r>
            <a:r>
              <a:rPr lang="zh-CN" altLang="en-US" dirty="0"/>
              <a:t>年））相比，在平衡任务性能和效率方面也是有利的。</a:t>
            </a:r>
          </a:p>
        </p:txBody>
      </p:sp>
      <p:pic>
        <p:nvPicPr>
          <p:cNvPr id="5" name="图片 4">
            <a:extLst>
              <a:ext uri="{FF2B5EF4-FFF2-40B4-BE49-F238E27FC236}">
                <a16:creationId xmlns:a16="http://schemas.microsoft.com/office/drawing/2014/main" id="{229A555F-EC4A-A0C0-5E22-7AFE656387DB}"/>
              </a:ext>
            </a:extLst>
          </p:cNvPr>
          <p:cNvPicPr>
            <a:picLocks noChangeAspect="1"/>
          </p:cNvPicPr>
          <p:nvPr/>
        </p:nvPicPr>
        <p:blipFill>
          <a:blip r:embed="rId2"/>
          <a:stretch>
            <a:fillRect/>
          </a:stretch>
        </p:blipFill>
        <p:spPr>
          <a:xfrm>
            <a:off x="368674" y="3053411"/>
            <a:ext cx="11454653" cy="1697698"/>
          </a:xfrm>
          <a:prstGeom prst="rect">
            <a:avLst/>
          </a:prstGeom>
        </p:spPr>
      </p:pic>
    </p:spTree>
    <p:extLst>
      <p:ext uri="{BB962C8B-B14F-4D97-AF65-F5344CB8AC3E}">
        <p14:creationId xmlns:p14="http://schemas.microsoft.com/office/powerpoint/2010/main" val="3178878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a:xfrm>
            <a:off x="863599" y="533400"/>
            <a:ext cx="8654473" cy="374650"/>
          </a:xfrm>
        </p:spPr>
        <p:txBody>
          <a:bodyPr/>
          <a:lstStyle/>
          <a:p>
            <a:r>
              <a:rPr lang="en-US" altLang="zh-CN" dirty="0"/>
              <a:t>5 CONCLUSION AND FUTURE WORK</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4018151"/>
          </a:xfrm>
          <a:prstGeom prst="rect">
            <a:avLst/>
          </a:prstGeom>
          <a:noFill/>
        </p:spPr>
        <p:txBody>
          <a:bodyPr wrap="square">
            <a:spAutoFit/>
          </a:bodyPr>
          <a:lstStyle/>
          <a:p>
            <a:pPr>
              <a:lnSpc>
                <a:spcPct val="130000"/>
              </a:lnSpc>
            </a:pPr>
            <a:r>
              <a:rPr lang="en-US" altLang="zh-CN" b="1" dirty="0"/>
              <a:t>conclusion</a:t>
            </a:r>
          </a:p>
          <a:p>
            <a:pPr marL="285750" indent="-285750">
              <a:lnSpc>
                <a:spcPct val="130000"/>
              </a:lnSpc>
              <a:buFont typeface="Arial" panose="020B0604020202020204" pitchFamily="34" charset="0"/>
              <a:buChar char="•"/>
            </a:pPr>
            <a:r>
              <a:rPr lang="en-US" altLang="zh-CN" dirty="0"/>
              <a:t>TIME-LLM</a:t>
            </a:r>
            <a:r>
              <a:rPr lang="zh-CN" altLang="en-US" dirty="0"/>
              <a:t>展示了将冻结的大型语言模型调整为时间序列预测的潜力，通过将时间序列数据重新编程为更适合</a:t>
            </a:r>
            <a:r>
              <a:rPr lang="en-US" altLang="zh-CN" dirty="0"/>
              <a:t>LLM</a:t>
            </a:r>
            <a:r>
              <a:rPr lang="zh-CN" altLang="en-US" dirty="0"/>
              <a:t>的文本原型，并通过</a:t>
            </a:r>
            <a:r>
              <a:rPr lang="en-US" altLang="zh-CN" dirty="0"/>
              <a:t>Prompt-as-Prefix</a:t>
            </a:r>
            <a:r>
              <a:rPr lang="zh-CN" altLang="en-US" dirty="0"/>
              <a:t>提供自然语言指导来增强推理。</a:t>
            </a:r>
            <a:endParaRPr lang="en-US" altLang="zh-CN" dirty="0"/>
          </a:p>
          <a:p>
            <a:pPr marL="285750" indent="-285750">
              <a:lnSpc>
                <a:spcPct val="130000"/>
              </a:lnSpc>
              <a:buFont typeface="Arial" panose="020B0604020202020204" pitchFamily="34" charset="0"/>
              <a:buChar char="•"/>
            </a:pPr>
            <a:r>
              <a:rPr lang="zh-CN" altLang="en-US" dirty="0"/>
              <a:t>评估结果表明，调整后的</a:t>
            </a:r>
            <a:r>
              <a:rPr lang="en-US" altLang="zh-CN" dirty="0"/>
              <a:t>LLM</a:t>
            </a:r>
            <a:r>
              <a:rPr lang="zh-CN" altLang="en-US" dirty="0"/>
              <a:t>可以胜过专门的专家模型，表明它们作为有效的时间序列机器的潜力。</a:t>
            </a:r>
            <a:endParaRPr lang="en-US" altLang="zh-CN" dirty="0"/>
          </a:p>
          <a:p>
            <a:pPr marL="285750" indent="-285750">
              <a:lnSpc>
                <a:spcPct val="130000"/>
              </a:lnSpc>
              <a:buFont typeface="Arial" panose="020B0604020202020204" pitchFamily="34" charset="0"/>
              <a:buChar char="•"/>
            </a:pPr>
            <a:r>
              <a:rPr lang="zh-CN" altLang="en-US" dirty="0"/>
              <a:t>我们的结果还提供了一个新颖的见解，即时间序列预测可以被视为另一种 </a:t>
            </a:r>
            <a:r>
              <a:rPr lang="en-US" altLang="zh-CN" dirty="0"/>
              <a:t>"</a:t>
            </a:r>
            <a:r>
              <a:rPr lang="zh-CN" altLang="en-US" dirty="0"/>
              <a:t>语言</a:t>
            </a:r>
            <a:r>
              <a:rPr lang="en-US" altLang="zh-CN" dirty="0"/>
              <a:t>"</a:t>
            </a:r>
            <a:r>
              <a:rPr lang="zh-CN" altLang="en-US" dirty="0"/>
              <a:t>任务，现成的 </a:t>
            </a:r>
            <a:r>
              <a:rPr lang="en-US" altLang="zh-CN" dirty="0"/>
              <a:t>LLM </a:t>
            </a:r>
            <a:r>
              <a:rPr lang="zh-CN" altLang="en-US" dirty="0"/>
              <a:t>可以通过我们的 </a:t>
            </a:r>
            <a:r>
              <a:rPr lang="en-US" altLang="zh-CN" dirty="0"/>
              <a:t>Time-LLM </a:t>
            </a:r>
            <a:r>
              <a:rPr lang="zh-CN" altLang="en-US" dirty="0"/>
              <a:t>框架实现最先进的性能。</a:t>
            </a:r>
            <a:endParaRPr lang="en-US" altLang="zh-CN" dirty="0"/>
          </a:p>
          <a:p>
            <a:pPr marL="285750" indent="-285750">
              <a:lnSpc>
                <a:spcPct val="130000"/>
              </a:lnSpc>
              <a:buFont typeface="Arial" panose="020B0604020202020204" pitchFamily="34" charset="0"/>
              <a:buChar char="•"/>
            </a:pPr>
            <a:endParaRPr lang="en-US" altLang="zh-CN" dirty="0"/>
          </a:p>
          <a:p>
            <a:pPr>
              <a:lnSpc>
                <a:spcPct val="130000"/>
              </a:lnSpc>
            </a:pPr>
            <a:r>
              <a:rPr lang="en-US" altLang="zh-CN" b="1" dirty="0"/>
              <a:t>Future work</a:t>
            </a:r>
          </a:p>
          <a:p>
            <a:pPr marL="285750" indent="-285750">
              <a:lnSpc>
                <a:spcPct val="130000"/>
              </a:lnSpc>
              <a:buFont typeface="Arial" panose="020B0604020202020204" pitchFamily="34" charset="0"/>
              <a:buChar char="•"/>
            </a:pPr>
            <a:r>
              <a:rPr lang="zh-CN" altLang="en-US" dirty="0"/>
              <a:t>进一步的研究应该探索最佳的重新编程表示，通过持续的预训练丰富</a:t>
            </a:r>
            <a:r>
              <a:rPr lang="en-US" altLang="zh-CN" dirty="0"/>
              <a:t>LLM</a:t>
            </a:r>
            <a:r>
              <a:rPr lang="zh-CN" altLang="en-US" dirty="0"/>
              <a:t>的显式时间序列知识，并朝着跨时间序列、自然语言和其他模态的联合推理的多模型发展。</a:t>
            </a:r>
            <a:endParaRPr lang="en-US" altLang="zh-CN" dirty="0"/>
          </a:p>
          <a:p>
            <a:pPr marL="285750" indent="-285750">
              <a:lnSpc>
                <a:spcPct val="130000"/>
              </a:lnSpc>
              <a:buFont typeface="Arial" panose="020B0604020202020204" pitchFamily="34" charset="0"/>
              <a:buChar char="•"/>
            </a:pPr>
            <a:r>
              <a:rPr lang="zh-CN" altLang="en-US" dirty="0"/>
              <a:t>此外，还应虑应用重编程框架，使 </a:t>
            </a:r>
            <a:r>
              <a:rPr lang="en-US" altLang="zh-CN" dirty="0"/>
              <a:t>LLM </a:t>
            </a:r>
            <a:r>
              <a:rPr lang="zh-CN" altLang="en-US" dirty="0"/>
              <a:t>具备更广泛的时间序列分析能力或其他新功能。</a:t>
            </a:r>
          </a:p>
        </p:txBody>
      </p:sp>
    </p:spTree>
    <p:extLst>
      <p:ext uri="{BB962C8B-B14F-4D97-AF65-F5344CB8AC3E}">
        <p14:creationId xmlns:p14="http://schemas.microsoft.com/office/powerpoint/2010/main" val="227896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72" name="组合 3871"/>
          <p:cNvGrpSpPr/>
          <p:nvPr/>
        </p:nvGrpSpPr>
        <p:grpSpPr>
          <a:xfrm>
            <a:off x="2087245" y="2335469"/>
            <a:ext cx="8465185" cy="1737995"/>
            <a:chOff x="2087245" y="2078810"/>
            <a:chExt cx="8465185" cy="1737995"/>
          </a:xfrm>
        </p:grpSpPr>
        <p:sp>
          <p:nvSpPr>
            <p:cNvPr id="3" name="文本框 2"/>
            <p:cNvSpPr txBox="1"/>
            <p:nvPr/>
          </p:nvSpPr>
          <p:spPr>
            <a:xfrm>
              <a:off x="2259965" y="2084070"/>
              <a:ext cx="7982585" cy="1354217"/>
            </a:xfrm>
            <a:prstGeom prst="rect">
              <a:avLst/>
            </a:prstGeom>
            <a:noFill/>
          </p:spPr>
          <p:txBody>
            <a:bodyPr wrap="square" lIns="0" tIns="0" rIns="0" bIns="0" rtlCol="0" anchor="t">
              <a:spAutoFit/>
            </a:bodyPr>
            <a:lstStyle/>
            <a:p>
              <a:pPr algn="ctr"/>
              <a:r>
                <a:rPr lang="zh-CN" altLang="en-US" sz="8800" b="1" dirty="0">
                  <a:ln w="12700">
                    <a:solidFill>
                      <a:schemeClr val="tx1"/>
                    </a:solidFill>
                  </a:ln>
                  <a:noFill/>
                  <a:latin typeface="微软雅黑 Light" panose="020B0502040204020203" pitchFamily="34" charset="-122"/>
                  <a:ea typeface="微软雅黑" panose="020B0503020204020204" pitchFamily="34" charset="-122"/>
                </a:rPr>
                <a:t>谢谢！</a:t>
              </a:r>
              <a:endParaRPr lang="zh-CN" altLang="zh-CN" sz="8800" b="1" dirty="0">
                <a:ln w="12700">
                  <a:solidFill>
                    <a:schemeClr val="tx1"/>
                  </a:solidFill>
                </a:ln>
                <a:noFill/>
                <a:latin typeface="微软雅黑 Light" panose="020B0502040204020203" pitchFamily="34" charset="-122"/>
                <a:ea typeface="微软雅黑" panose="020B0503020204020204" pitchFamily="34" charset="-122"/>
              </a:endParaRPr>
            </a:p>
          </p:txBody>
        </p:sp>
        <p:sp>
          <p:nvSpPr>
            <p:cNvPr id="2" name="文本框 1"/>
            <p:cNvSpPr txBox="1"/>
            <p:nvPr/>
          </p:nvSpPr>
          <p:spPr>
            <a:xfrm>
              <a:off x="2087245" y="2078810"/>
              <a:ext cx="8465185" cy="1353820"/>
            </a:xfrm>
            <a:prstGeom prst="rect">
              <a:avLst/>
            </a:prstGeom>
            <a:noFill/>
          </p:spPr>
          <p:txBody>
            <a:bodyPr wrap="square" lIns="0" tIns="0" rIns="0" bIns="0" rtlCol="0" anchor="t">
              <a:spAutoFit/>
            </a:bodyPr>
            <a:lstStyle/>
            <a:p>
              <a:pPr algn="ctr"/>
              <a:r>
                <a:rPr lang="zh-CN" altLang="en-US" sz="8800" b="1" dirty="0">
                  <a:solidFill>
                    <a:schemeClr val="accent1"/>
                  </a:solidFill>
                  <a:latin typeface="微软雅黑 Light" panose="020B0502040204020203" pitchFamily="34" charset="-122"/>
                  <a:ea typeface="微软雅黑" panose="020B0503020204020204" pitchFamily="34" charset="-122"/>
                </a:rPr>
                <a:t>谢谢！</a:t>
              </a:r>
            </a:p>
          </p:txBody>
        </p:sp>
        <p:sp>
          <p:nvSpPr>
            <p:cNvPr id="3834" name="矩形: 对角圆角 3833"/>
            <p:cNvSpPr/>
            <p:nvPr/>
          </p:nvSpPr>
          <p:spPr>
            <a:xfrm>
              <a:off x="2259965" y="3355160"/>
              <a:ext cx="8292465" cy="461645"/>
            </a:xfrm>
            <a:prstGeom prst="round2DiagRect">
              <a:avLst>
                <a:gd name="adj1" fmla="val 34112"/>
                <a:gd name="adj2" fmla="val 0"/>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
          <p:nvSpPr>
            <p:cNvPr id="9" name="文本框 8"/>
            <p:cNvSpPr txBox="1"/>
            <p:nvPr/>
          </p:nvSpPr>
          <p:spPr>
            <a:xfrm>
              <a:off x="2213292" y="3432629"/>
              <a:ext cx="7765415" cy="306705"/>
            </a:xfrm>
            <a:prstGeom prst="rect">
              <a:avLst/>
            </a:prstGeom>
            <a:noFill/>
          </p:spPr>
          <p:txBody>
            <a:bodyPr wrap="square">
              <a:spAutoFit/>
            </a:bodyPr>
            <a:lstStyle/>
            <a:p>
              <a:pPr algn="ctr"/>
              <a:r>
                <a:rPr lang="en-US" altLang="zh-CN" sz="1400" b="0" dirty="0">
                  <a:solidFill>
                    <a:schemeClr val="tx1"/>
                  </a:solidFill>
                  <a:latin typeface="微软雅黑 Light" panose="020B0502040204020203" pitchFamily="34" charset="-122"/>
                  <a:ea typeface="微软雅黑" panose="020B0503020204020204" pitchFamily="34" charset="-122"/>
                  <a:cs typeface="+mn-ea"/>
                  <a:sym typeface="+mn-lt"/>
                </a:rPr>
                <a:t>Thanks</a:t>
              </a:r>
              <a:r>
                <a:rPr lang="zh-CN" altLang="en-US" sz="1400" b="0" dirty="0">
                  <a:solidFill>
                    <a:schemeClr val="tx1"/>
                  </a:solidFill>
                  <a:latin typeface="微软雅黑 Light" panose="020B0502040204020203" pitchFamily="34" charset="-122"/>
                  <a:ea typeface="微软雅黑" panose="020B0503020204020204" pitchFamily="34" charset="-122"/>
                  <a:cs typeface="+mn-ea"/>
                  <a:sym typeface="+mn-lt"/>
                </a:rPr>
                <a:t>！</a:t>
              </a:r>
              <a:endParaRPr lang="en-US" altLang="zh-CN" sz="1400" b="0" dirty="0">
                <a:solidFill>
                  <a:schemeClr val="tx1"/>
                </a:solidFill>
                <a:latin typeface="微软雅黑 Light" panose="020B0502040204020203" pitchFamily="34" charset="-122"/>
                <a:ea typeface="微软雅黑" panose="020B0503020204020204" pitchFamily="34" charset="-122"/>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Abstract</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4379853"/>
          </a:xfrm>
          <a:prstGeom prst="rect">
            <a:avLst/>
          </a:prstGeom>
          <a:noFill/>
        </p:spPr>
        <p:txBody>
          <a:bodyPr wrap="square">
            <a:spAutoFit/>
          </a:bodyPr>
          <a:lstStyle/>
          <a:p>
            <a:pPr>
              <a:lnSpc>
                <a:spcPct val="130000"/>
              </a:lnSpc>
            </a:pPr>
            <a:r>
              <a:rPr lang="zh-CN" altLang="en-US" dirty="0"/>
              <a:t>时间序列预测在许多现实世界的动态系统中具有重要意义，并得到了广泛研究。与自然语言处理（NLP）和计算机视觉（CV）不同，在这些领域，一个单一的大型模型可以处理多个任务，而用于时间序列预测的模型通常是专门化的，需要针对不同任务和应用的不同设计。虽然预训练的基础模型在NLP和CV领域取得了令人瞩目的进展，但它们在时间序列领域的发展受到了数据稀疏性的限制。最近的研究表明，大型语言模型（LLMs）具有对复杂的标记序列进行强大的模式识别和推理能力。然而，有效地对齐时间序列数据和自然语言以利用这些能力仍然是一个挑战。在这项工作中，我们提出了TIME-LLM，这是一个重新编程框架，用于重新定位LLMs以进行通用时间序列预测，同时保持基础语言模型的完整性。我们首先通过文本原型重新编程输入时间序列，然后将其输入到冻结的LLM中以对齐两种模态。为了增强LLM处理时间序列数据的能力，我们提出了Prompt-as-Prefix（PaP），它丰富了输入上下文并指导了重新编程输入片段的转换。LLM的转换时间序列片段最终被投影以获得预测结果。我们的全面评估表明，TIME-LLM是一个强大的时间序列学习器，优于最先进的专门化预测模型。此外，TIME-LLM在少样本和零样本学习场景中表现出色。代码可在https://github.com/KimMeen/Time-LLM 上找到。</a:t>
            </a:r>
          </a:p>
        </p:txBody>
      </p:sp>
    </p:spTree>
    <p:extLst>
      <p:ext uri="{BB962C8B-B14F-4D97-AF65-F5344CB8AC3E}">
        <p14:creationId xmlns:p14="http://schemas.microsoft.com/office/powerpoint/2010/main" val="89694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Introduction</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5098447"/>
          </a:xfrm>
          <a:prstGeom prst="rect">
            <a:avLst/>
          </a:prstGeom>
          <a:noFill/>
        </p:spPr>
        <p:txBody>
          <a:bodyPr wrap="square">
            <a:spAutoFit/>
          </a:bodyPr>
          <a:lstStyle/>
          <a:p>
            <a:pPr>
              <a:lnSpc>
                <a:spcPct val="130000"/>
              </a:lnSpc>
            </a:pPr>
            <a:r>
              <a:rPr lang="zh-CN" altLang="en-US" dirty="0"/>
              <a:t>时间序列预测是许多现实世界动态系统中的关键能力。每个时间序列预测任务通常需要广泛的领域专业知识和特定于任务的模型设计。这与</a:t>
            </a:r>
            <a:r>
              <a:rPr lang="en-US" altLang="zh-CN" dirty="0"/>
              <a:t>GPT-3</a:t>
            </a:r>
            <a:r>
              <a:rPr lang="zh-CN" altLang="en-US" dirty="0"/>
              <a:t>（</a:t>
            </a:r>
            <a:r>
              <a:rPr lang="en-US" altLang="zh-CN" dirty="0"/>
              <a:t>Brown</a:t>
            </a:r>
            <a:r>
              <a:rPr lang="zh-CN" altLang="en-US" dirty="0"/>
              <a:t>等，</a:t>
            </a:r>
            <a:r>
              <a:rPr lang="en-US" altLang="zh-CN" dirty="0"/>
              <a:t>2020</a:t>
            </a:r>
            <a:r>
              <a:rPr lang="zh-CN" altLang="en-US" dirty="0"/>
              <a:t>）、</a:t>
            </a:r>
            <a:r>
              <a:rPr lang="en-US" altLang="zh-CN" dirty="0"/>
              <a:t>GPT-4</a:t>
            </a:r>
            <a:r>
              <a:rPr lang="zh-CN" altLang="en-US" dirty="0"/>
              <a:t>（</a:t>
            </a:r>
            <a:r>
              <a:rPr lang="en-US" altLang="zh-CN" dirty="0"/>
              <a:t>OpenAI</a:t>
            </a:r>
            <a:r>
              <a:rPr lang="zh-CN" altLang="en-US" dirty="0"/>
              <a:t>，</a:t>
            </a:r>
            <a:r>
              <a:rPr lang="en-US" altLang="zh-CN" dirty="0"/>
              <a:t>2023</a:t>
            </a:r>
            <a:r>
              <a:rPr lang="zh-CN" altLang="en-US" dirty="0"/>
              <a:t>）、</a:t>
            </a:r>
            <a:r>
              <a:rPr lang="en-US" altLang="zh-CN" dirty="0"/>
              <a:t>Llama</a:t>
            </a:r>
            <a:r>
              <a:rPr lang="zh-CN" altLang="en-US" dirty="0"/>
              <a:t>（</a:t>
            </a:r>
            <a:r>
              <a:rPr lang="en-US" altLang="zh-CN" dirty="0" err="1"/>
              <a:t>Touvron</a:t>
            </a:r>
            <a:r>
              <a:rPr lang="zh-CN" altLang="en-US" dirty="0"/>
              <a:t>等，</a:t>
            </a:r>
            <a:r>
              <a:rPr lang="en-US" altLang="zh-CN" dirty="0"/>
              <a:t>2023</a:t>
            </a:r>
            <a:r>
              <a:rPr lang="zh-CN" altLang="en-US" dirty="0"/>
              <a:t>）等基础语言模型形成鲜明对比，后者可以在少样本甚至零样本设置中在各种</a:t>
            </a:r>
            <a:r>
              <a:rPr lang="en-US" altLang="zh-CN" dirty="0"/>
              <a:t>NLP</a:t>
            </a:r>
            <a:r>
              <a:rPr lang="zh-CN" altLang="en-US" dirty="0"/>
              <a:t>任务上表现良好。</a:t>
            </a:r>
            <a:endParaRPr lang="en-US" altLang="zh-CN" dirty="0"/>
          </a:p>
          <a:p>
            <a:pPr>
              <a:lnSpc>
                <a:spcPct val="130000"/>
              </a:lnSpc>
            </a:pPr>
            <a:endParaRPr lang="en-US" altLang="zh-CN" dirty="0"/>
          </a:p>
          <a:p>
            <a:pPr>
              <a:lnSpc>
                <a:spcPct val="130000"/>
              </a:lnSpc>
            </a:pPr>
            <a:r>
              <a:rPr lang="zh-CN" altLang="en-US" dirty="0"/>
              <a:t>预训练的基础模型，如大型语言模型（</a:t>
            </a:r>
            <a:r>
              <a:rPr lang="en-US" altLang="zh-CN" dirty="0"/>
              <a:t>LLMs</a:t>
            </a:r>
            <a:r>
              <a:rPr lang="zh-CN" altLang="en-US" dirty="0"/>
              <a:t>），推动了计算机视觉（</a:t>
            </a:r>
            <a:r>
              <a:rPr lang="en-US" altLang="zh-CN" dirty="0"/>
              <a:t>CV</a:t>
            </a:r>
            <a:r>
              <a:rPr lang="zh-CN" altLang="en-US" dirty="0"/>
              <a:t>）和自然语言处理（</a:t>
            </a:r>
            <a:r>
              <a:rPr lang="en-US" altLang="zh-CN" dirty="0"/>
              <a:t>NLP</a:t>
            </a:r>
            <a:r>
              <a:rPr lang="zh-CN" altLang="en-US" dirty="0"/>
              <a:t>）的快速进展。虽然时间序列建模没有从同样重大的突破中受益，但</a:t>
            </a:r>
            <a:r>
              <a:rPr lang="en-US" altLang="zh-CN" dirty="0"/>
              <a:t>LLMs</a:t>
            </a:r>
            <a:r>
              <a:rPr lang="zh-CN" altLang="en-US" dirty="0"/>
              <a:t>令人印象深刻的能力已经激发了它们在时间序列预测中的应用（</a:t>
            </a:r>
            <a:r>
              <a:rPr lang="en-US" altLang="zh-CN" dirty="0"/>
              <a:t>Jin</a:t>
            </a:r>
            <a:r>
              <a:rPr lang="zh-CN" altLang="en-US" dirty="0"/>
              <a:t>等，</a:t>
            </a:r>
            <a:r>
              <a:rPr lang="en-US" altLang="zh-CN" dirty="0"/>
              <a:t>2023b</a:t>
            </a:r>
            <a:r>
              <a:rPr lang="zh-CN" altLang="en-US" dirty="0"/>
              <a:t>）。利用</a:t>
            </a:r>
            <a:r>
              <a:rPr lang="en-US" altLang="zh-CN" dirty="0"/>
              <a:t>LLMs</a:t>
            </a:r>
            <a:r>
              <a:rPr lang="zh-CN" altLang="en-US" dirty="0"/>
              <a:t>推进预测技术存在几个期望的方面：</a:t>
            </a:r>
            <a:r>
              <a:rPr lang="zh-CN" altLang="en-US" b="1" dirty="0"/>
              <a:t>通用性</a:t>
            </a:r>
            <a:r>
              <a:rPr lang="zh-CN" altLang="en-US" dirty="0"/>
              <a:t>、</a:t>
            </a:r>
            <a:r>
              <a:rPr lang="zh-CN" altLang="en-US" b="1" dirty="0"/>
              <a:t>数据效率、推理、多模态知识、简便优化。</a:t>
            </a:r>
            <a:endParaRPr lang="en-US" altLang="zh-CN" b="1" dirty="0"/>
          </a:p>
          <a:p>
            <a:pPr>
              <a:lnSpc>
                <a:spcPct val="130000"/>
              </a:lnSpc>
            </a:pPr>
            <a:endParaRPr lang="en-US" altLang="zh-CN" b="1" dirty="0"/>
          </a:p>
          <a:p>
            <a:pPr>
              <a:lnSpc>
                <a:spcPct val="130000"/>
              </a:lnSpc>
            </a:pPr>
            <a:r>
              <a:rPr lang="zh-CN" altLang="en-US" b="1" dirty="0"/>
              <a:t>实现上述益处取决于有效地对齐时间序列数据和自然语言的模态。</a:t>
            </a:r>
            <a:r>
              <a:rPr lang="zh-CN" altLang="en-US" dirty="0"/>
              <a:t>然而，这是一个具有挑战性的任务，因为</a:t>
            </a:r>
            <a:r>
              <a:rPr lang="en-US" altLang="zh-CN" dirty="0"/>
              <a:t>LLMs</a:t>
            </a:r>
            <a:r>
              <a:rPr lang="zh-CN" altLang="en-US" dirty="0"/>
              <a:t>在离散标记上运行，而时间序列数据本质上是连续的。此外，解释时间序列模式的知识和推理能力在</a:t>
            </a:r>
            <a:r>
              <a:rPr lang="en-US" altLang="zh-CN" dirty="0"/>
              <a:t>LLMs</a:t>
            </a:r>
            <a:r>
              <a:rPr lang="zh-CN" altLang="en-US" dirty="0"/>
              <a:t>的预训练中并不存在。因此，解锁</a:t>
            </a:r>
            <a:r>
              <a:rPr lang="en-US" altLang="zh-CN" dirty="0"/>
              <a:t>LLMs</a:t>
            </a:r>
            <a:r>
              <a:rPr lang="zh-CN" altLang="en-US" dirty="0"/>
              <a:t>内部知识以激活其对通用时间序列预测的能力，使其准确、数据高效且与任务无关，仍然是一个开放性挑战。</a:t>
            </a:r>
          </a:p>
        </p:txBody>
      </p:sp>
    </p:spTree>
    <p:extLst>
      <p:ext uri="{BB962C8B-B14F-4D97-AF65-F5344CB8AC3E}">
        <p14:creationId xmlns:p14="http://schemas.microsoft.com/office/powerpoint/2010/main" val="2250991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2219262"/>
          </a:xfrm>
          <a:prstGeom prst="rect">
            <a:avLst/>
          </a:prstGeom>
          <a:noFill/>
        </p:spPr>
        <p:txBody>
          <a:bodyPr wrap="square">
            <a:spAutoFit/>
          </a:bodyPr>
          <a:lstStyle/>
          <a:p>
            <a:pPr>
              <a:lnSpc>
                <a:spcPct val="130000"/>
              </a:lnSpc>
            </a:pPr>
            <a:r>
              <a:rPr lang="en-US" altLang="zh-CN" b="1" dirty="0"/>
              <a:t>Task-specific Learning.</a:t>
            </a:r>
            <a:endParaRPr lang="en-US" altLang="zh-CN" dirty="0"/>
          </a:p>
          <a:p>
            <a:pPr>
              <a:lnSpc>
                <a:spcPct val="130000"/>
              </a:lnSpc>
            </a:pPr>
            <a:r>
              <a:rPr lang="zh-CN" altLang="en-US" dirty="0"/>
              <a:t>大多数时间序列预测模型都是针对特定任务和领域（例如，交通预测）设计的，并在小规模数据上进行端到端训练。如图</a:t>
            </a:r>
            <a:r>
              <a:rPr lang="en-US" altLang="zh-CN" dirty="0"/>
              <a:t>1(a)</a:t>
            </a:r>
            <a:r>
              <a:rPr lang="zh-CN" altLang="en-US" dirty="0"/>
              <a:t>所示。例如，</a:t>
            </a:r>
            <a:r>
              <a:rPr lang="en-US" altLang="zh-CN" dirty="0"/>
              <a:t>ARIMA</a:t>
            </a:r>
            <a:r>
              <a:rPr lang="zh-CN" altLang="en-US" dirty="0"/>
              <a:t>模型设计用于单变量时间序列预测（</a:t>
            </a:r>
            <a:r>
              <a:rPr lang="en-US" altLang="zh-CN" dirty="0"/>
              <a:t>Box</a:t>
            </a:r>
            <a:r>
              <a:rPr lang="zh-CN" altLang="en-US" dirty="0"/>
              <a:t>等，</a:t>
            </a:r>
            <a:r>
              <a:rPr lang="en-US" altLang="zh-CN" dirty="0"/>
              <a:t>2015</a:t>
            </a:r>
            <a:r>
              <a:rPr lang="zh-CN" altLang="en-US" dirty="0"/>
              <a:t>年），</a:t>
            </a:r>
            <a:r>
              <a:rPr lang="en-US" altLang="zh-CN" dirty="0"/>
              <a:t>LSTM</a:t>
            </a:r>
            <a:r>
              <a:rPr lang="zh-CN" altLang="en-US" dirty="0"/>
              <a:t>网络专为序列建模而设计（</a:t>
            </a:r>
            <a:r>
              <a:rPr lang="en-US" altLang="zh-CN" dirty="0" err="1"/>
              <a:t>Hochreiter</a:t>
            </a:r>
            <a:r>
              <a:rPr lang="zh-CN" altLang="en-US" dirty="0"/>
              <a:t>＆</a:t>
            </a:r>
            <a:r>
              <a:rPr lang="en-US" altLang="zh-CN" dirty="0" err="1"/>
              <a:t>Schmidhuber</a:t>
            </a:r>
            <a:r>
              <a:rPr lang="zh-CN" altLang="en-US" dirty="0"/>
              <a:t>，</a:t>
            </a:r>
            <a:r>
              <a:rPr lang="en-US" altLang="zh-CN" dirty="0"/>
              <a:t>1997</a:t>
            </a:r>
            <a:r>
              <a:rPr lang="zh-CN" altLang="en-US" dirty="0"/>
              <a:t>年），而时间卷积网络（</a:t>
            </a:r>
            <a:r>
              <a:rPr lang="en-US" altLang="zh-CN" dirty="0"/>
              <a:t>Bai</a:t>
            </a:r>
            <a:r>
              <a:rPr lang="zh-CN" altLang="en-US" dirty="0"/>
              <a:t>等，</a:t>
            </a:r>
            <a:r>
              <a:rPr lang="en-US" altLang="zh-CN" dirty="0"/>
              <a:t>2018</a:t>
            </a:r>
            <a:r>
              <a:rPr lang="zh-CN" altLang="en-US" dirty="0"/>
              <a:t>年）和变压器（</a:t>
            </a:r>
            <a:r>
              <a:rPr lang="en-US" altLang="zh-CN" dirty="0"/>
              <a:t>Wen</a:t>
            </a:r>
            <a:r>
              <a:rPr lang="zh-CN" altLang="en-US" dirty="0"/>
              <a:t>等，</a:t>
            </a:r>
            <a:r>
              <a:rPr lang="en-US" altLang="zh-CN" dirty="0"/>
              <a:t>2023</a:t>
            </a:r>
            <a:r>
              <a:rPr lang="zh-CN" altLang="en-US" dirty="0"/>
              <a:t>年）则用于处理更长的时间依赖性。虽然在狭窄任务上表现良好，但这些模型缺乏对各种时间序列数据的通用性和泛化能力。</a:t>
            </a:r>
          </a:p>
        </p:txBody>
      </p:sp>
      <p:pic>
        <p:nvPicPr>
          <p:cNvPr id="5" name="图片 4">
            <a:extLst>
              <a:ext uri="{FF2B5EF4-FFF2-40B4-BE49-F238E27FC236}">
                <a16:creationId xmlns:a16="http://schemas.microsoft.com/office/drawing/2014/main" id="{F7CE9E11-472C-1965-9F66-49F9F21449D3}"/>
              </a:ext>
            </a:extLst>
          </p:cNvPr>
          <p:cNvPicPr>
            <a:picLocks noChangeAspect="1"/>
          </p:cNvPicPr>
          <p:nvPr/>
        </p:nvPicPr>
        <p:blipFill>
          <a:blip r:embed="rId3"/>
          <a:stretch>
            <a:fillRect/>
          </a:stretch>
        </p:blipFill>
        <p:spPr>
          <a:xfrm>
            <a:off x="309513" y="3429000"/>
            <a:ext cx="11572974" cy="3159949"/>
          </a:xfrm>
          <a:prstGeom prst="rect">
            <a:avLst/>
          </a:prstGeom>
        </p:spPr>
      </p:pic>
    </p:spTree>
    <p:extLst>
      <p:ext uri="{BB962C8B-B14F-4D97-AF65-F5344CB8AC3E}">
        <p14:creationId xmlns:p14="http://schemas.microsoft.com/office/powerpoint/2010/main" val="50712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2939459"/>
          </a:xfrm>
          <a:prstGeom prst="rect">
            <a:avLst/>
          </a:prstGeom>
          <a:noFill/>
        </p:spPr>
        <p:txBody>
          <a:bodyPr wrap="square">
            <a:spAutoFit/>
          </a:bodyPr>
          <a:lstStyle/>
          <a:p>
            <a:pPr>
              <a:lnSpc>
                <a:spcPct val="130000"/>
              </a:lnSpc>
            </a:pPr>
            <a:r>
              <a:rPr lang="en-US" altLang="zh-CN" b="1" dirty="0"/>
              <a:t>In-modality Adaptation.</a:t>
            </a:r>
          </a:p>
          <a:p>
            <a:pPr>
              <a:lnSpc>
                <a:spcPct val="130000"/>
              </a:lnSpc>
            </a:pPr>
            <a:r>
              <a:rPr lang="en-US" altLang="zh-CN" dirty="0"/>
              <a:t>CV</a:t>
            </a:r>
            <a:r>
              <a:rPr lang="zh-CN" altLang="en-US" dirty="0"/>
              <a:t>和</a:t>
            </a:r>
            <a:r>
              <a:rPr lang="en-US" altLang="zh-CN" dirty="0"/>
              <a:t>NLP</a:t>
            </a:r>
            <a:r>
              <a:rPr lang="zh-CN" altLang="en-US" dirty="0"/>
              <a:t>领域的相关研究表明，预训练模型的有效性，这些模型可以在不需要从头昂贵训练的情况下进行各种下游任务的微调（</a:t>
            </a:r>
            <a:r>
              <a:rPr lang="en-US" altLang="zh-CN" dirty="0"/>
              <a:t>Devlin</a:t>
            </a:r>
            <a:r>
              <a:rPr lang="zh-CN" altLang="en-US" dirty="0"/>
              <a:t>等，</a:t>
            </a:r>
            <a:r>
              <a:rPr lang="en-US" altLang="zh-CN" dirty="0"/>
              <a:t>2018</a:t>
            </a:r>
            <a:r>
              <a:rPr lang="zh-CN" altLang="en-US" dirty="0"/>
              <a:t>年；</a:t>
            </a:r>
            <a:r>
              <a:rPr lang="en-US" altLang="zh-CN" dirty="0"/>
              <a:t>Brown</a:t>
            </a:r>
            <a:r>
              <a:rPr lang="zh-CN" altLang="en-US" dirty="0"/>
              <a:t>等，</a:t>
            </a:r>
            <a:r>
              <a:rPr lang="en-US" altLang="zh-CN" dirty="0"/>
              <a:t>2020</a:t>
            </a:r>
            <a:r>
              <a:rPr lang="zh-CN" altLang="en-US" dirty="0"/>
              <a:t>年；</a:t>
            </a:r>
            <a:r>
              <a:rPr lang="en-US" altLang="zh-CN" dirty="0" err="1"/>
              <a:t>Touvron</a:t>
            </a:r>
            <a:r>
              <a:rPr lang="zh-CN" altLang="en-US" dirty="0"/>
              <a:t>等，</a:t>
            </a:r>
            <a:r>
              <a:rPr lang="en-US" altLang="zh-CN" dirty="0"/>
              <a:t>2023</a:t>
            </a:r>
            <a:r>
              <a:rPr lang="zh-CN" altLang="en-US" dirty="0"/>
              <a:t>年）。受到这些成功的启发，最近的研究集中于时间序列预训练模型（</a:t>
            </a:r>
            <a:r>
              <a:rPr lang="en-US" altLang="zh-CN" dirty="0"/>
              <a:t>TSPTMs</a:t>
            </a:r>
            <a:r>
              <a:rPr lang="zh-CN" altLang="en-US" dirty="0"/>
              <a:t>）的开发。其中的第一步涉及使用不同策略进行时间序列预训练，如监督（</a:t>
            </a:r>
            <a:r>
              <a:rPr lang="en-US" altLang="zh-CN" dirty="0"/>
              <a:t>Fawaz</a:t>
            </a:r>
            <a:r>
              <a:rPr lang="zh-CN" altLang="en-US" dirty="0"/>
              <a:t>等，</a:t>
            </a:r>
            <a:r>
              <a:rPr lang="en-US" altLang="zh-CN" dirty="0"/>
              <a:t>2018</a:t>
            </a:r>
            <a:r>
              <a:rPr lang="zh-CN" altLang="en-US" dirty="0"/>
              <a:t>年）或自监督学习（</a:t>
            </a:r>
            <a:r>
              <a:rPr lang="en-US" altLang="zh-CN" dirty="0"/>
              <a:t>Zhang</a:t>
            </a:r>
            <a:r>
              <a:rPr lang="zh-CN" altLang="en-US" dirty="0"/>
              <a:t>等，</a:t>
            </a:r>
            <a:r>
              <a:rPr lang="en-US" altLang="zh-CN" dirty="0"/>
              <a:t>2022b</a:t>
            </a:r>
            <a:r>
              <a:rPr lang="zh-CN" altLang="en-US" dirty="0"/>
              <a:t>；</a:t>
            </a:r>
            <a:r>
              <a:rPr lang="en-US" altLang="zh-CN" dirty="0" err="1"/>
              <a:t>Deldari</a:t>
            </a:r>
            <a:r>
              <a:rPr lang="zh-CN" altLang="en-US" dirty="0"/>
              <a:t>等，</a:t>
            </a:r>
            <a:r>
              <a:rPr lang="en-US" altLang="zh-CN" dirty="0"/>
              <a:t>2022</a:t>
            </a:r>
            <a:r>
              <a:rPr lang="zh-CN" altLang="en-US" dirty="0"/>
              <a:t>年；</a:t>
            </a:r>
            <a:r>
              <a:rPr lang="en-US" altLang="zh-CN" dirty="0"/>
              <a:t>Zhang</a:t>
            </a:r>
            <a:r>
              <a:rPr lang="zh-CN" altLang="en-US" dirty="0"/>
              <a:t>等，</a:t>
            </a:r>
            <a:r>
              <a:rPr lang="en-US" altLang="zh-CN" dirty="0"/>
              <a:t>2023</a:t>
            </a:r>
            <a:r>
              <a:rPr lang="zh-CN" altLang="en-US" dirty="0"/>
              <a:t>年）。这使模型能够学习表示各种输入时间序列。预训练之后，它可以在类似领域上进行微调，以学习如何执行特定任务（</a:t>
            </a:r>
            <a:r>
              <a:rPr lang="en-US" altLang="zh-CN" dirty="0"/>
              <a:t>Tang</a:t>
            </a:r>
            <a:r>
              <a:rPr lang="zh-CN" altLang="en-US" dirty="0"/>
              <a:t>等，</a:t>
            </a:r>
            <a:r>
              <a:rPr lang="en-US" altLang="zh-CN" dirty="0"/>
              <a:t>2022</a:t>
            </a:r>
            <a:r>
              <a:rPr lang="zh-CN" altLang="en-US" dirty="0"/>
              <a:t>年）。如图</a:t>
            </a:r>
            <a:r>
              <a:rPr lang="en-US" altLang="zh-CN" dirty="0"/>
              <a:t>1(b)</a:t>
            </a:r>
            <a:r>
              <a:rPr lang="zh-CN" altLang="en-US" dirty="0"/>
              <a:t>所示。</a:t>
            </a:r>
            <a:r>
              <a:rPr lang="en-US" altLang="zh-CN" dirty="0"/>
              <a:t>TSPTMs</a:t>
            </a:r>
            <a:r>
              <a:rPr lang="zh-CN" altLang="en-US" dirty="0"/>
              <a:t>的发展借鉴了</a:t>
            </a:r>
            <a:r>
              <a:rPr lang="en-US" altLang="zh-CN" dirty="0"/>
              <a:t>NLP</a:t>
            </a:r>
            <a:r>
              <a:rPr lang="zh-CN" altLang="en-US" dirty="0"/>
              <a:t>和</a:t>
            </a:r>
            <a:r>
              <a:rPr lang="en-US" altLang="zh-CN" dirty="0"/>
              <a:t>CV</a:t>
            </a:r>
            <a:r>
              <a:rPr lang="zh-CN" altLang="en-US" dirty="0"/>
              <a:t>中预训练和微调的成功，但由于数据稀疏性，在较小规模上仍存在限制。</a:t>
            </a:r>
          </a:p>
        </p:txBody>
      </p:sp>
      <p:pic>
        <p:nvPicPr>
          <p:cNvPr id="3" name="图片 2">
            <a:extLst>
              <a:ext uri="{FF2B5EF4-FFF2-40B4-BE49-F238E27FC236}">
                <a16:creationId xmlns:a16="http://schemas.microsoft.com/office/drawing/2014/main" id="{AC021FD9-63D1-35C4-4501-B4FD1A129F07}"/>
              </a:ext>
            </a:extLst>
          </p:cNvPr>
          <p:cNvPicPr>
            <a:picLocks noChangeAspect="1"/>
          </p:cNvPicPr>
          <p:nvPr/>
        </p:nvPicPr>
        <p:blipFill>
          <a:blip r:embed="rId3"/>
          <a:stretch>
            <a:fillRect/>
          </a:stretch>
        </p:blipFill>
        <p:spPr>
          <a:xfrm>
            <a:off x="1044391" y="4089453"/>
            <a:ext cx="10139504" cy="2768547"/>
          </a:xfrm>
          <a:prstGeom prst="rect">
            <a:avLst/>
          </a:prstGeom>
        </p:spPr>
      </p:pic>
    </p:spTree>
    <p:extLst>
      <p:ext uri="{BB962C8B-B14F-4D97-AF65-F5344CB8AC3E}">
        <p14:creationId xmlns:p14="http://schemas.microsoft.com/office/powerpoint/2010/main" val="408358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Related work</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4019755"/>
          </a:xfrm>
          <a:prstGeom prst="rect">
            <a:avLst/>
          </a:prstGeom>
          <a:noFill/>
        </p:spPr>
        <p:txBody>
          <a:bodyPr wrap="square">
            <a:spAutoFit/>
          </a:bodyPr>
          <a:lstStyle/>
          <a:p>
            <a:pPr>
              <a:lnSpc>
                <a:spcPct val="130000"/>
              </a:lnSpc>
            </a:pPr>
            <a:r>
              <a:rPr lang="en-US" altLang="zh-CN" b="1" dirty="0"/>
              <a:t>Cross-modality Adaptation.</a:t>
            </a:r>
          </a:p>
          <a:p>
            <a:pPr>
              <a:lnSpc>
                <a:spcPct val="130000"/>
              </a:lnSpc>
            </a:pPr>
            <a:r>
              <a:rPr lang="zh-CN" altLang="en-US" dirty="0"/>
              <a:t>在模态内适应的基础上，最近的工作进一步探索了通过多模态微调（</a:t>
            </a:r>
            <a:r>
              <a:rPr lang="en-US" altLang="zh-CN" dirty="0"/>
              <a:t>Yin </a:t>
            </a:r>
            <a:r>
              <a:rPr lang="zh-CN" altLang="en-US" dirty="0"/>
              <a:t>等，</a:t>
            </a:r>
            <a:r>
              <a:rPr lang="en-US" altLang="zh-CN" dirty="0"/>
              <a:t>2023 </a:t>
            </a:r>
            <a:r>
              <a:rPr lang="zh-CN" altLang="en-US" dirty="0"/>
              <a:t>年）和模型重编程（</a:t>
            </a:r>
            <a:r>
              <a:rPr lang="en-US" altLang="zh-CN" dirty="0"/>
              <a:t>Chen</a:t>
            </a:r>
            <a:r>
              <a:rPr lang="zh-CN" altLang="en-US" dirty="0"/>
              <a:t>，</a:t>
            </a:r>
            <a:r>
              <a:rPr lang="en-US" altLang="zh-CN" dirty="0"/>
              <a:t>2022 </a:t>
            </a:r>
            <a:r>
              <a:rPr lang="zh-CN" altLang="en-US" dirty="0"/>
              <a:t>年）等技术，将 </a:t>
            </a:r>
            <a:r>
              <a:rPr lang="en-US" altLang="zh-CN" dirty="0"/>
              <a:t>NLP </a:t>
            </a:r>
            <a:r>
              <a:rPr lang="zh-CN" altLang="en-US" dirty="0"/>
              <a:t>和 </a:t>
            </a:r>
            <a:r>
              <a:rPr lang="en-US" altLang="zh-CN" dirty="0"/>
              <a:t>CV </a:t>
            </a:r>
            <a:r>
              <a:rPr lang="zh-CN" altLang="en-US" dirty="0"/>
              <a:t>中强大的预训练基础模型中的知识转移到时间序列建模中。我们的方法符合这一类别；然而，在时间序列方面目前可用的相关研究有限。例如，</a:t>
            </a:r>
            <a:r>
              <a:rPr lang="en-US" altLang="zh-CN" dirty="0"/>
              <a:t>Voice2Series</a:t>
            </a:r>
            <a:r>
              <a:rPr lang="zh-CN" altLang="en-US" dirty="0"/>
              <a:t>（</a:t>
            </a:r>
            <a:r>
              <a:rPr lang="en-US" altLang="zh-CN" dirty="0"/>
              <a:t>Yang</a:t>
            </a:r>
            <a:r>
              <a:rPr lang="zh-CN" altLang="en-US" dirty="0"/>
              <a:t>等，</a:t>
            </a:r>
            <a:r>
              <a:rPr lang="en-US" altLang="zh-CN" dirty="0"/>
              <a:t>2021</a:t>
            </a:r>
            <a:r>
              <a:rPr lang="zh-CN" altLang="en-US" dirty="0"/>
              <a:t>年）将音频模型（</a:t>
            </a:r>
            <a:r>
              <a:rPr lang="en-US" altLang="zh-CN" dirty="0"/>
              <a:t>AM</a:t>
            </a:r>
            <a:r>
              <a:rPr lang="zh-CN" altLang="en-US" dirty="0"/>
              <a:t>）从语音识别调整为适合</a:t>
            </a:r>
            <a:r>
              <a:rPr lang="en-US" altLang="zh-CN" dirty="0"/>
              <a:t>AM</a:t>
            </a:r>
            <a:r>
              <a:rPr lang="zh-CN" altLang="en-US" dirty="0"/>
              <a:t>的时间序列分类格式。最近，</a:t>
            </a:r>
            <a:r>
              <a:rPr lang="en-US" altLang="zh-CN" dirty="0"/>
              <a:t>Chang</a:t>
            </a:r>
            <a:r>
              <a:rPr lang="zh-CN" altLang="en-US" dirty="0"/>
              <a:t>等人（</a:t>
            </a:r>
            <a:r>
              <a:rPr lang="en-US" altLang="zh-CN" dirty="0"/>
              <a:t>2023</a:t>
            </a:r>
            <a:r>
              <a:rPr lang="zh-CN" altLang="en-US" dirty="0"/>
              <a:t>年）提出了</a:t>
            </a:r>
            <a:r>
              <a:rPr lang="en-US" altLang="zh-CN" dirty="0"/>
              <a:t>LLM4TS</a:t>
            </a:r>
            <a:r>
              <a:rPr lang="zh-CN" altLang="en-US" dirty="0"/>
              <a:t>，用</a:t>
            </a:r>
            <a:r>
              <a:rPr lang="en-US" altLang="zh-CN" dirty="0"/>
              <a:t>LLMs</a:t>
            </a:r>
            <a:r>
              <a:rPr lang="zh-CN" altLang="en-US" dirty="0"/>
              <a:t>进行时间序列预测。它设计了</a:t>
            </a:r>
            <a:r>
              <a:rPr lang="en-US" altLang="zh-CN" dirty="0"/>
              <a:t>LLM</a:t>
            </a:r>
            <a:r>
              <a:rPr lang="zh-CN" altLang="en-US" dirty="0"/>
              <a:t>上的两阶段微调过程，首先在时间序列上进行监督预训练，然后进行特定任务的微调。</a:t>
            </a:r>
            <a:r>
              <a:rPr lang="en-US" altLang="zh-CN" dirty="0"/>
              <a:t>Zhou</a:t>
            </a:r>
            <a:r>
              <a:rPr lang="zh-CN" altLang="en-US" dirty="0"/>
              <a:t>等人（</a:t>
            </a:r>
            <a:r>
              <a:rPr lang="en-US" altLang="zh-CN" dirty="0"/>
              <a:t>2023a</a:t>
            </a:r>
            <a:r>
              <a:rPr lang="zh-CN" altLang="en-US" dirty="0"/>
              <a:t>）利用预训练的语言模型，而不改变其自注意力和前馈层。该模型在各种时间序列分析任务上进行微调和评估，通过从自然语言预训练中转移知识，展现出可比较或最先进的性能。与这些方法不同，我们既不直接编辑输入时间序列，也不微调骨干</a:t>
            </a:r>
            <a:r>
              <a:rPr lang="en-US" altLang="zh-CN" dirty="0"/>
              <a:t>LLM</a:t>
            </a:r>
            <a:r>
              <a:rPr lang="zh-CN" altLang="en-US" dirty="0"/>
              <a:t>。相反，如图</a:t>
            </a:r>
            <a:r>
              <a:rPr lang="en-US" altLang="zh-CN" dirty="0"/>
              <a:t>1(c)</a:t>
            </a:r>
            <a:r>
              <a:rPr lang="zh-CN" altLang="en-US" dirty="0"/>
              <a:t>所示，我们建议用源数据模式对时间序列进行重新编程，同时进行提示，以释放 </a:t>
            </a:r>
            <a:r>
              <a:rPr lang="en-US" altLang="zh-CN" dirty="0"/>
              <a:t>LLM </a:t>
            </a:r>
            <a:r>
              <a:rPr lang="zh-CN" altLang="en-US" dirty="0"/>
              <a:t>作为有效时间序列机器的潜力。</a:t>
            </a:r>
          </a:p>
        </p:txBody>
      </p:sp>
      <p:pic>
        <p:nvPicPr>
          <p:cNvPr id="3" name="图片 2">
            <a:extLst>
              <a:ext uri="{FF2B5EF4-FFF2-40B4-BE49-F238E27FC236}">
                <a16:creationId xmlns:a16="http://schemas.microsoft.com/office/drawing/2014/main" id="{D375527D-8976-EED1-346C-97620FD993B8}"/>
              </a:ext>
            </a:extLst>
          </p:cNvPr>
          <p:cNvPicPr>
            <a:picLocks noChangeAspect="1"/>
          </p:cNvPicPr>
          <p:nvPr/>
        </p:nvPicPr>
        <p:blipFill>
          <a:blip r:embed="rId3"/>
          <a:stretch>
            <a:fillRect/>
          </a:stretch>
        </p:blipFill>
        <p:spPr>
          <a:xfrm>
            <a:off x="1026248" y="4089453"/>
            <a:ext cx="10139504" cy="2768547"/>
          </a:xfrm>
          <a:prstGeom prst="rect">
            <a:avLst/>
          </a:prstGeom>
        </p:spPr>
      </p:pic>
    </p:spTree>
    <p:extLst>
      <p:ext uri="{BB962C8B-B14F-4D97-AF65-F5344CB8AC3E}">
        <p14:creationId xmlns:p14="http://schemas.microsoft.com/office/powerpoint/2010/main" val="146213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 METHODOLOGY</a:t>
            </a:r>
            <a:endParaRPr lang="zh-CN" altLang="en-US" dirty="0"/>
          </a:p>
        </p:txBody>
      </p:sp>
      <p:sp>
        <p:nvSpPr>
          <p:cNvPr id="4" name="文本框 3">
            <a:extLst>
              <a:ext uri="{FF2B5EF4-FFF2-40B4-BE49-F238E27FC236}">
                <a16:creationId xmlns:a16="http://schemas.microsoft.com/office/drawing/2014/main" id="{1452BE21-E952-34B5-9A62-4979CFDB85C3}"/>
              </a:ext>
            </a:extLst>
          </p:cNvPr>
          <p:cNvSpPr txBox="1"/>
          <p:nvPr/>
        </p:nvSpPr>
        <p:spPr>
          <a:xfrm>
            <a:off x="741680" y="1166841"/>
            <a:ext cx="1866053" cy="2939459"/>
          </a:xfrm>
          <a:prstGeom prst="rect">
            <a:avLst/>
          </a:prstGeom>
          <a:noFill/>
        </p:spPr>
        <p:txBody>
          <a:bodyPr wrap="square">
            <a:spAutoFit/>
          </a:bodyPr>
          <a:lstStyle/>
          <a:p>
            <a:pPr>
              <a:lnSpc>
                <a:spcPct val="130000"/>
              </a:lnSpc>
            </a:pPr>
            <a:r>
              <a:rPr lang="zh-CN" altLang="en-US" dirty="0"/>
              <a:t>我们的重点是重新编程嵌入式可视语言基础模型，如</a:t>
            </a:r>
            <a:r>
              <a:rPr lang="en-US" altLang="zh-CN" dirty="0"/>
              <a:t>Llama</a:t>
            </a:r>
            <a:r>
              <a:rPr lang="zh-CN" altLang="en-US" dirty="0"/>
              <a:t>和</a:t>
            </a:r>
            <a:r>
              <a:rPr lang="en-US" altLang="zh-CN" dirty="0"/>
              <a:t>GPT-2</a:t>
            </a:r>
            <a:r>
              <a:rPr lang="zh-CN" altLang="en-US" dirty="0"/>
              <a:t>，用于一般时间序列预测，而无需对骨干模型进行任何微调。</a:t>
            </a:r>
          </a:p>
        </p:txBody>
      </p:sp>
      <p:pic>
        <p:nvPicPr>
          <p:cNvPr id="5" name="图片 4">
            <a:extLst>
              <a:ext uri="{FF2B5EF4-FFF2-40B4-BE49-F238E27FC236}">
                <a16:creationId xmlns:a16="http://schemas.microsoft.com/office/drawing/2014/main" id="{7A2F9F9E-EE60-B043-7351-93AF4DD268E4}"/>
              </a:ext>
            </a:extLst>
          </p:cNvPr>
          <p:cNvPicPr>
            <a:picLocks noChangeAspect="1"/>
          </p:cNvPicPr>
          <p:nvPr/>
        </p:nvPicPr>
        <p:blipFill rotWithShape="1">
          <a:blip r:embed="rId3"/>
          <a:srcRect b="20429"/>
          <a:stretch/>
        </p:blipFill>
        <p:spPr>
          <a:xfrm>
            <a:off x="2466723" y="1166841"/>
            <a:ext cx="9399080" cy="5397924"/>
          </a:xfrm>
          <a:prstGeom prst="rect">
            <a:avLst/>
          </a:prstGeom>
        </p:spPr>
      </p:pic>
    </p:spTree>
    <p:extLst>
      <p:ext uri="{BB962C8B-B14F-4D97-AF65-F5344CB8AC3E}">
        <p14:creationId xmlns:p14="http://schemas.microsoft.com/office/powerpoint/2010/main" val="86348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9820-8D61-9AAA-DA02-8391791CB0BC}"/>
              </a:ext>
            </a:extLst>
          </p:cNvPr>
          <p:cNvSpPr>
            <a:spLocks noGrp="1"/>
          </p:cNvSpPr>
          <p:nvPr>
            <p:ph type="title"/>
          </p:nvPr>
        </p:nvSpPr>
        <p:spPr/>
        <p:txBody>
          <a:bodyPr/>
          <a:lstStyle/>
          <a:p>
            <a:r>
              <a:rPr lang="en-US" altLang="zh-CN" dirty="0"/>
              <a:t>3 METHODOLOGY</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52BE21-E952-34B5-9A62-4979CFDB85C3}"/>
                  </a:ext>
                </a:extLst>
              </p:cNvPr>
              <p:cNvSpPr txBox="1"/>
              <p:nvPr/>
            </p:nvSpPr>
            <p:spPr>
              <a:xfrm>
                <a:off x="863600" y="1166842"/>
                <a:ext cx="10501086" cy="5406224"/>
              </a:xfrm>
              <a:prstGeom prst="rect">
                <a:avLst/>
              </a:prstGeom>
              <a:noFill/>
            </p:spPr>
            <p:txBody>
              <a:bodyPr wrap="square">
                <a:spAutoFit/>
              </a:bodyPr>
              <a:lstStyle/>
              <a:p>
                <a:pPr>
                  <a:lnSpc>
                    <a:spcPct val="130000"/>
                  </a:lnSpc>
                </a:pPr>
                <a:r>
                  <a:rPr lang="zh-CN" altLang="en-US" dirty="0"/>
                  <a:t>考虑以下问题：给定由</a:t>
                </a:r>
                <a:r>
                  <a:rPr lang="en-US" altLang="zh-CN" dirty="0"/>
                  <a:t>N</a:t>
                </a:r>
                <a:r>
                  <a:rPr lang="zh-CN" altLang="en-US" dirty="0"/>
                  <a:t>个不同的一维变量组成的历史观测序列</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X</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p>
                    </m:sSup>
                  </m:oMath>
                </a14:m>
                <a:r>
                  <a:rPr lang="zh-CN" altLang="en-US" dirty="0"/>
                  <a:t>，跨</a:t>
                </a:r>
                <a:r>
                  <a:rPr lang="en-US" altLang="zh-CN" dirty="0"/>
                  <a:t>T</a:t>
                </a:r>
                <a:r>
                  <a:rPr lang="zh-CN" altLang="en-US" dirty="0"/>
                  <a:t>个时间步长，我们的目标是重新编程一个大型语言模型</a:t>
                </a:r>
                <a:r>
                  <a:rPr lang="en-US" altLang="zh-CN" dirty="0"/>
                  <a:t>f(·)</a:t>
                </a:r>
                <a:r>
                  <a:rPr lang="zh-CN" altLang="en-US" dirty="0"/>
                  <a:t>来理解输入时间序列，并准确预测未来</a:t>
                </a:r>
                <a:r>
                  <a:rPr lang="en-US" altLang="zh-CN" dirty="0"/>
                  <a:t>H</a:t>
                </a:r>
                <a:r>
                  <a:rPr lang="zh-CN" altLang="en-US" dirty="0"/>
                  <a:t>个时间步长的读数，表示为</a:t>
                </a:r>
                <a14:m>
                  <m:oMath xmlns:m="http://schemas.openxmlformats.org/officeDocument/2006/math">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𝑌</m:t>
                        </m:r>
                      </m:e>
                    </m:acc>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𝑁</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𝐻</m:t>
                        </m:r>
                      </m:sup>
                    </m:sSup>
                    <m:r>
                      <a:rPr lang="en-US" altLang="zh-CN" i="1">
                        <a:latin typeface="Cambria Math" panose="02040503050406030204" pitchFamily="18" charset="0"/>
                        <a:ea typeface="Cambria Math" panose="02040503050406030204" pitchFamily="18" charset="0"/>
                      </a:rPr>
                      <m:t> </m:t>
                    </m:r>
                  </m:oMath>
                </a14:m>
                <a:r>
                  <a:rPr lang="zh-CN" altLang="en-US" dirty="0"/>
                  <a:t>，总体目标是最小化地面实况</a:t>
                </a:r>
                <a:r>
                  <a:rPr lang="en-US" altLang="zh-CN" dirty="0"/>
                  <a:t>Y</a:t>
                </a:r>
                <a:r>
                  <a:rPr lang="zh-CN" altLang="en-US" dirty="0"/>
                  <a:t>和预测之间的均方误差，即</a:t>
                </a:r>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𝐻</m:t>
                        </m:r>
                      </m:den>
                    </m:f>
                    <m:sSubSup>
                      <m:sSubSupPr>
                        <m:ctrlPr>
                          <a:rPr lang="en-US" altLang="zh-CN" i="1" smtClean="0">
                            <a:latin typeface="Cambria Math" panose="02040503050406030204" pitchFamily="18" charset="0"/>
                          </a:rPr>
                        </m:ctrlPr>
                      </m:sSubSupPr>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h</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𝐻</m:t>
                            </m:r>
                          </m:sup>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e>
                                  <m:sub>
                                    <m:r>
                                      <m:rPr>
                                        <m:sty m:val="p"/>
                                      </m:rPr>
                                      <a:rPr lang="en-US" altLang="zh-CN" i="1">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h</m:t>
                                    </m:r>
                                  </m:sub>
                                </m:sSub>
                              </m:e>
                            </m:d>
                          </m:e>
                        </m:nary>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2</m:t>
                        </m:r>
                      </m:sup>
                    </m:sSubSup>
                  </m:oMath>
                </a14:m>
                <a:r>
                  <a:rPr lang="zh-CN" altLang="en-US" dirty="0"/>
                  <a:t>。</a:t>
                </a:r>
                <a:endParaRPr lang="en-US" altLang="zh-CN" dirty="0"/>
              </a:p>
              <a:p>
                <a:pPr>
                  <a:lnSpc>
                    <a:spcPct val="130000"/>
                  </a:lnSpc>
                </a:pPr>
                <a:r>
                  <a:rPr lang="zh-CN" altLang="en-US" dirty="0"/>
                  <a:t>我们的方法包括三个主要组成部分：（</a:t>
                </a:r>
                <a:r>
                  <a:rPr lang="en-US" altLang="zh-CN" dirty="0"/>
                  <a:t>1</a:t>
                </a:r>
                <a:r>
                  <a:rPr lang="zh-CN" altLang="en-US" dirty="0"/>
                  <a:t>）输入转换</a:t>
                </a:r>
                <a:r>
                  <a:rPr lang="en-US" altLang="zh-CN" dirty="0"/>
                  <a:t>(input transformation)</a:t>
                </a:r>
                <a:r>
                  <a:rPr lang="zh-CN" altLang="en-US" dirty="0"/>
                  <a:t>，（</a:t>
                </a:r>
                <a:r>
                  <a:rPr lang="en-US" altLang="zh-CN" dirty="0"/>
                  <a:t>2</a:t>
                </a:r>
                <a:r>
                  <a:rPr lang="zh-CN" altLang="en-US" dirty="0"/>
                  <a:t>）预训练且冻结的</a:t>
                </a:r>
                <a:r>
                  <a:rPr lang="en-US" altLang="zh-CN" dirty="0"/>
                  <a:t>LLM(a pre-trained and frozen LLM)</a:t>
                </a:r>
                <a:r>
                  <a:rPr lang="zh-CN" altLang="en-US" dirty="0"/>
                  <a:t>，以及（</a:t>
                </a:r>
                <a:r>
                  <a:rPr lang="en-US" altLang="zh-CN" dirty="0"/>
                  <a:t>3</a:t>
                </a:r>
                <a:r>
                  <a:rPr lang="zh-CN" altLang="en-US" dirty="0"/>
                  <a:t>）输出投影</a:t>
                </a:r>
                <a:r>
                  <a:rPr lang="en-US" altLang="zh-CN" dirty="0"/>
                  <a:t>(output projection)</a:t>
                </a:r>
                <a:r>
                  <a:rPr lang="zh-CN" altLang="en-US" dirty="0"/>
                  <a:t>。首先，多变量时间序列被划分为</a:t>
                </a:r>
                <a:r>
                  <a:rPr lang="en-US" altLang="zh-CN" dirty="0"/>
                  <a:t>N</a:t>
                </a:r>
                <a:r>
                  <a:rPr lang="zh-CN" altLang="en-US" dirty="0"/>
                  <a:t>个单变量时间序列，随后这些序列被独立处理。第</a:t>
                </a:r>
                <a:r>
                  <a:rPr lang="en-US" altLang="zh-CN" dirty="0" err="1"/>
                  <a:t>i</a:t>
                </a:r>
                <a:r>
                  <a:rPr lang="zh-CN" altLang="en-US" dirty="0"/>
                  <a:t>个序列表示为</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𝑋</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p>
                    </m:sSup>
                  </m:oMath>
                </a14:m>
                <a:r>
                  <a:rPr lang="zh-CN" altLang="en-US" dirty="0"/>
                  <a:t>，经过归一化、修补和嵌入处理后，再用学习到的文本原型重新编程，以使源数据模态与目标模态对齐。然后，我们通过提示</a:t>
                </a:r>
                <a:r>
                  <a:rPr lang="en-US" altLang="zh-CN" dirty="0"/>
                  <a:t>LLM</a:t>
                </a:r>
                <a:r>
                  <a:rPr lang="zh-CN" altLang="en-US" dirty="0"/>
                  <a:t>与重新编程的分块一起生成输出表示，从而增强</a:t>
                </a:r>
                <a:r>
                  <a:rPr lang="en-US" altLang="zh-CN" dirty="0"/>
                  <a:t>LLM</a:t>
                </a:r>
                <a:r>
                  <a:rPr lang="zh-CN" altLang="en-US" dirty="0"/>
                  <a:t>的时间序列推理能力，这些表示被投影到最终的预测值</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𝑌</m:t>
                        </m:r>
                      </m:e>
                    </m:acc>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𝐻</m:t>
                        </m:r>
                      </m:sup>
                    </m:sSup>
                  </m:oMath>
                </a14:m>
                <a:r>
                  <a:rPr lang="zh-CN" altLang="en-US" dirty="0"/>
                  <a:t>。</a:t>
                </a:r>
                <a:endParaRPr lang="en-US" altLang="zh-CN" dirty="0"/>
              </a:p>
              <a:p>
                <a:pPr>
                  <a:lnSpc>
                    <a:spcPct val="130000"/>
                  </a:lnSpc>
                </a:pPr>
                <a:r>
                  <a:rPr lang="zh-CN" altLang="en-US" dirty="0"/>
                  <a:t>我们注意到，只有轻量级输入转换和输出投影的参数被更新，而骨干语言模型被冻结。与视觉</a:t>
                </a:r>
                <a:r>
                  <a:rPr lang="en-US" altLang="zh-CN" dirty="0"/>
                  <a:t>-</a:t>
                </a:r>
                <a:r>
                  <a:rPr lang="zh-CN" altLang="en-US" dirty="0"/>
                  <a:t>语言和其他多模态语言模型通常使用成对的跨模态数据进行微调不同，</a:t>
                </a:r>
                <a:r>
                  <a:rPr lang="en-US" altLang="zh-CN" dirty="0"/>
                  <a:t>TIME-LLM</a:t>
                </a:r>
                <a:r>
                  <a:rPr lang="zh-CN" altLang="en-US" dirty="0"/>
                  <a:t>直接进行优化，并且仅需一小组时间序列和少量训练轮次即可立即可用，与从头开始构建大型领域特定模型或对其进行微调相比，保持高效，并且施加更少的资源约束。为了进一步减少内存占用，可以无缝集成各种现成技术（例如，量化）以精简</a:t>
                </a:r>
                <a:r>
                  <a:rPr lang="en-US" altLang="zh-CN" dirty="0"/>
                  <a:t>TIME-LLM</a:t>
                </a:r>
                <a:r>
                  <a:rPr lang="zh-CN" altLang="en-US" dirty="0"/>
                  <a:t>。</a:t>
                </a:r>
              </a:p>
            </p:txBody>
          </p:sp>
        </mc:Choice>
        <mc:Fallback xmlns="">
          <p:sp>
            <p:nvSpPr>
              <p:cNvPr id="4" name="文本框 3">
                <a:extLst>
                  <a:ext uri="{FF2B5EF4-FFF2-40B4-BE49-F238E27FC236}">
                    <a16:creationId xmlns:a16="http://schemas.microsoft.com/office/drawing/2014/main" id="{1452BE21-E952-34B5-9A62-4979CFDB85C3}"/>
                  </a:ext>
                </a:extLst>
              </p:cNvPr>
              <p:cNvSpPr txBox="1">
                <a:spLocks noRot="1" noChangeAspect="1" noMove="1" noResize="1" noEditPoints="1" noAdjustHandles="1" noChangeArrowheads="1" noChangeShapeType="1" noTextEdit="1"/>
              </p:cNvSpPr>
              <p:nvPr/>
            </p:nvSpPr>
            <p:spPr>
              <a:xfrm>
                <a:off x="863600" y="1166842"/>
                <a:ext cx="10501086" cy="5406224"/>
              </a:xfrm>
              <a:prstGeom prst="rect">
                <a:avLst/>
              </a:prstGeom>
              <a:blipFill>
                <a:blip r:embed="rId3"/>
                <a:stretch>
                  <a:fillRect l="-523" r="-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925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N2YzNjBkOTgyNWQ1YTMxYzM3MzMwNWFiODNmOWIzYWMifQ=="/>
</p:tagLst>
</file>

<file path=ppt/theme/theme1.xml><?xml version="1.0" encoding="utf-8"?>
<a:theme xmlns:a="http://schemas.openxmlformats.org/drawingml/2006/main" name="2_Office 主题​​">
  <a:themeElements>
    <a:clrScheme name="自定义 7">
      <a:dk1>
        <a:srgbClr val="000000"/>
      </a:dk1>
      <a:lt1>
        <a:srgbClr val="FFFFFF"/>
      </a:lt1>
      <a:dk2>
        <a:srgbClr val="222A35"/>
      </a:dk2>
      <a:lt2>
        <a:srgbClr val="DBEFF9"/>
      </a:lt2>
      <a:accent1>
        <a:srgbClr val="FFC93C"/>
      </a:accent1>
      <a:accent2>
        <a:srgbClr val="A0DFD5"/>
      </a:accent2>
      <a:accent3>
        <a:srgbClr val="FA5868"/>
      </a:accent3>
      <a:accent4>
        <a:srgbClr val="4BAFDD"/>
      </a:accent4>
      <a:accent5>
        <a:srgbClr val="7C4CDC"/>
      </a:accent5>
      <a:accent6>
        <a:srgbClr val="FB7598"/>
      </a:accent6>
      <a:hlink>
        <a:srgbClr val="F49100"/>
      </a:hlink>
      <a:folHlink>
        <a:srgbClr val="85DFD0"/>
      </a:folHlink>
    </a:clrScheme>
    <a:fontScheme name="自定义 1">
      <a:majorFont>
        <a:latin typeface="微软雅黑"/>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0-考研全程规划</Template>
  <TotalTime>3925</TotalTime>
  <Words>3870</Words>
  <Application>Microsoft Office PowerPoint</Application>
  <PresentationFormat>宽屏</PresentationFormat>
  <Paragraphs>110</Paragraphs>
  <Slides>25</Slides>
  <Notes>16</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微软雅黑 Light</vt:lpstr>
      <vt:lpstr>Arial</vt:lpstr>
      <vt:lpstr>等线</vt:lpstr>
      <vt:lpstr>Cambria Math</vt:lpstr>
      <vt:lpstr>2_Office 主题​​</vt:lpstr>
      <vt:lpstr>PowerPoint 演示文稿</vt:lpstr>
      <vt:lpstr>Author</vt:lpstr>
      <vt:lpstr>Abstract</vt:lpstr>
      <vt:lpstr>Introduction</vt:lpstr>
      <vt:lpstr>Related work</vt:lpstr>
      <vt:lpstr>Related work</vt:lpstr>
      <vt:lpstr>Related work</vt:lpstr>
      <vt:lpstr>3 METHODOLOGY</vt:lpstr>
      <vt:lpstr>3 METHODOLOGY</vt:lpstr>
      <vt:lpstr>3.1 MODEL STRUCTURE</vt:lpstr>
      <vt:lpstr>3.1 MODEL STRUCTURE</vt:lpstr>
      <vt:lpstr>3.1 MODEL STRUCTURE</vt:lpstr>
      <vt:lpstr>3.1 MODEL STRUCTURE</vt:lpstr>
      <vt:lpstr>3.1 MODEL STRUCTURE</vt:lpstr>
      <vt:lpstr>4 MAIN RESULTS</vt:lpstr>
      <vt:lpstr>4.1 LONG-TERM FORECASTING</vt:lpstr>
      <vt:lpstr>4.2 SHORT-TERM FORECASTING</vt:lpstr>
      <vt:lpstr>4.3 FEW-SHOT FORECASTING</vt:lpstr>
      <vt:lpstr>4.4 ZERO-SHOT FORECASTING</vt:lpstr>
      <vt:lpstr>4.5 MODEL ANALYSIS</vt:lpstr>
      <vt:lpstr>4.5 MODEL ANALYSIS</vt:lpstr>
      <vt:lpstr>4.5 MODEL ANALYSIS</vt:lpstr>
      <vt:lpstr>4.5 MODEL ANALYSIS</vt:lpstr>
      <vt:lpstr>5 CONCLUSION AND FUTURE WORK</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回首 系流年</dc:creator>
  <cp:lastModifiedBy>野 游</cp:lastModifiedBy>
  <cp:revision>220</cp:revision>
  <dcterms:created xsi:type="dcterms:W3CDTF">2022-06-07T14:43:00Z</dcterms:created>
  <dcterms:modified xsi:type="dcterms:W3CDTF">2024-04-17T10:47:26Z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4A0E85587A11479590FE871CB2CC0DD6</vt:lpwstr>
  </property>
  <property fmtid="{D5CDD505-2E9C-101B-9397-08002B2CF9AE}" pid="3" name="KSOProductBuildVer">
    <vt:lpwstr>2052-11.1.0.11751</vt:lpwstr>
  </property>
</Properties>
</file>